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1"/>
    <p:sldMasterId id="2147483909" r:id="rId2"/>
  </p:sldMasterIdLst>
  <p:notesMasterIdLst>
    <p:notesMasterId r:id="rId10"/>
  </p:notesMasterIdLst>
  <p:handoutMasterIdLst>
    <p:handoutMasterId r:id="rId11"/>
  </p:handoutMasterIdLst>
  <p:sldIdLst>
    <p:sldId id="1007" r:id="rId3"/>
    <p:sldId id="1024" r:id="rId4"/>
    <p:sldId id="1025" r:id="rId5"/>
    <p:sldId id="1029" r:id="rId6"/>
    <p:sldId id="1030" r:id="rId7"/>
    <p:sldId id="1028" r:id="rId8"/>
    <p:sldId id="1019" r:id="rId9"/>
  </p:sldIdLst>
  <p:sldSz cx="9144000" cy="5143500" type="screen16x9"/>
  <p:notesSz cx="6797675" cy="9926638"/>
  <p:defaultTextStyle>
    <a:defPPr>
      <a:defRPr lang="ko-KR"/>
    </a:defPPr>
    <a:lvl1pPr marL="0" algn="l" defTabSz="779448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89724" algn="l" defTabSz="779448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79448" algn="l" defTabSz="779448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69171" algn="l" defTabSz="779448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558896" algn="l" defTabSz="779448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948620" algn="l" defTabSz="779448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338344" algn="l" defTabSz="779448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728068" algn="l" defTabSz="779448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3117793" algn="l" defTabSz="779448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7">
          <p15:clr>
            <a:srgbClr val="A4A3A4"/>
          </p15:clr>
        </p15:guide>
        <p15:guide id="2" orient="horz" pos="4156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1888">
          <p15:clr>
            <a:srgbClr val="A4A3A4"/>
          </p15:clr>
        </p15:guide>
        <p15:guide id="5" orient="horz" pos="3067">
          <p15:clr>
            <a:srgbClr val="A4A3A4"/>
          </p15:clr>
        </p15:guide>
        <p15:guide id="6" pos="3073">
          <p15:clr>
            <a:srgbClr val="A4A3A4"/>
          </p15:clr>
        </p15:guide>
        <p15:guide id="7" pos="170">
          <p15:clr>
            <a:srgbClr val="A4A3A4"/>
          </p15:clr>
        </p15:guide>
        <p15:guide id="8" pos="3118">
          <p15:clr>
            <a:srgbClr val="A4A3A4"/>
          </p15:clr>
        </p15:guide>
        <p15:guide id="9" pos="3166">
          <p15:clr>
            <a:srgbClr val="A4A3A4"/>
          </p15:clr>
        </p15:guide>
        <p15:guide id="10" pos="6066">
          <p15:clr>
            <a:srgbClr val="A4A3A4"/>
          </p15:clr>
        </p15:guide>
        <p15:guide id="11" pos="1122">
          <p15:clr>
            <a:srgbClr val="A4A3A4"/>
          </p15:clr>
        </p15:guide>
        <p15:guide id="12" orient="horz" pos="905">
          <p15:clr>
            <a:srgbClr val="A4A3A4"/>
          </p15:clr>
        </p15:guide>
        <p15:guide id="13" orient="horz" pos="3117">
          <p15:clr>
            <a:srgbClr val="A4A3A4"/>
          </p15:clr>
        </p15:guide>
        <p15:guide id="14" orient="horz" pos="2402">
          <p15:clr>
            <a:srgbClr val="A4A3A4"/>
          </p15:clr>
        </p15:guide>
        <p15:guide id="15" orient="horz" pos="1416">
          <p15:clr>
            <a:srgbClr val="A4A3A4"/>
          </p15:clr>
        </p15:guide>
        <p15:guide id="16" orient="horz" pos="2300">
          <p15:clr>
            <a:srgbClr val="A4A3A4"/>
          </p15:clr>
        </p15:guide>
        <p15:guide id="17" pos="2838">
          <p15:clr>
            <a:srgbClr val="A4A3A4"/>
          </p15:clr>
        </p15:guide>
        <p15:guide id="18" pos="157">
          <p15:clr>
            <a:srgbClr val="A4A3A4"/>
          </p15:clr>
        </p15:guide>
        <p15:guide id="19" pos="2880">
          <p15:clr>
            <a:srgbClr val="A4A3A4"/>
          </p15:clr>
        </p15:guide>
        <p15:guide id="20" pos="2924">
          <p15:clr>
            <a:srgbClr val="A4A3A4"/>
          </p15:clr>
        </p15:guide>
        <p15:guide id="21" pos="5602">
          <p15:clr>
            <a:srgbClr val="A4A3A4"/>
          </p15:clr>
        </p15:guide>
        <p15:guide id="22" pos="103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3CC"/>
    <a:srgbClr val="008000"/>
    <a:srgbClr val="002060"/>
    <a:srgbClr val="FFCCFF"/>
    <a:srgbClr val="D8EEF0"/>
    <a:srgbClr val="B8E0E3"/>
    <a:srgbClr val="FFFFCC"/>
    <a:srgbClr val="FFFF99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91" autoAdjust="0"/>
    <p:restoredTop sz="85006" autoAdjust="0"/>
  </p:normalViewPr>
  <p:slideViewPr>
    <p:cSldViewPr>
      <p:cViewPr varScale="1">
        <p:scale>
          <a:sx n="87" d="100"/>
          <a:sy n="87" d="100"/>
        </p:scale>
        <p:origin x="1218" y="72"/>
      </p:cViewPr>
      <p:guideLst>
        <p:guide orient="horz" pos="1207"/>
        <p:guide orient="horz" pos="4156"/>
        <p:guide orient="horz" pos="3203"/>
        <p:guide orient="horz" pos="1888"/>
        <p:guide orient="horz" pos="3067"/>
        <p:guide pos="3073"/>
        <p:guide pos="170"/>
        <p:guide pos="3118"/>
        <p:guide pos="3166"/>
        <p:guide pos="6066"/>
        <p:guide pos="1122"/>
        <p:guide orient="horz" pos="905"/>
        <p:guide orient="horz" pos="3117"/>
        <p:guide orient="horz" pos="2402"/>
        <p:guide orient="horz" pos="1416"/>
        <p:guide orient="horz" pos="2300"/>
        <p:guide pos="2838"/>
        <p:guide pos="157"/>
        <p:guide pos="2880"/>
        <p:guide pos="2924"/>
        <p:guide pos="5602"/>
        <p:guide pos="10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25" d="100"/>
          <a:sy n="125" d="100"/>
        </p:scale>
        <p:origin x="-2952" y="-78"/>
      </p:cViewPr>
      <p:guideLst>
        <p:guide orient="horz" pos="3126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MSUNG\Documents\&#53685;&#54633;%20&#47928;&#49436;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MSUNG\Documents\&#53685;&#54633;%20&#47928;&#49436;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MSUNG\Documents\&#53685;&#54633;%20&#47928;&#49436;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MSUNG\Documents\&#53685;&#54633;%20&#47928;&#49436;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MSUNG\Documents\&#53685;&#54633;%20&#47928;&#49436;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MSUNG\Documents\&#53685;&#54633;%20&#47928;&#49436;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0"/>
          <c:tx>
            <c:v>Mixed</c:v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Sheet1!$A$8:$A$10</c:f>
              <c:strCache>
                <c:ptCount val="3"/>
                <c:pt idx="0">
                  <c:v>Freq. 1</c:v>
                </c:pt>
                <c:pt idx="1">
                  <c:v>Freq. 2</c:v>
                </c:pt>
                <c:pt idx="2">
                  <c:v>Freq. 3</c:v>
                </c:pt>
              </c:strCache>
            </c:strRef>
          </c:cat>
          <c:val>
            <c:numRef>
              <c:f>Sheet1!$F$69:$H$69</c:f>
              <c:numCache>
                <c:formatCode>0.0%</c:formatCode>
                <c:ptCount val="3"/>
                <c:pt idx="0">
                  <c:v>0.99526066350710896</c:v>
                </c:pt>
                <c:pt idx="1">
                  <c:v>0.98799313893653518</c:v>
                </c:pt>
                <c:pt idx="2">
                  <c:v>0.95993836671802779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5D0-4542-AA63-A4476029CE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9007744"/>
        <c:axId val="169046400"/>
      </c:lineChart>
      <c:catAx>
        <c:axId val="1690077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700">
                <a:latin typeface="+mn-lt"/>
              </a:defRPr>
            </a:pPr>
            <a:endParaRPr lang="ko-KR"/>
          </a:p>
        </c:txPr>
        <c:crossAx val="169046400"/>
        <c:crosses val="autoZero"/>
        <c:auto val="1"/>
        <c:lblAlgn val="ctr"/>
        <c:lblOffset val="100"/>
        <c:noMultiLvlLbl val="0"/>
      </c:catAx>
      <c:valAx>
        <c:axId val="169046400"/>
        <c:scaling>
          <c:orientation val="minMax"/>
          <c:max val="1"/>
          <c:min val="0.95000000000000007"/>
        </c:scaling>
        <c:delete val="0"/>
        <c:axPos val="l"/>
        <c:majorGridlines/>
        <c:numFmt formatCode="0.0%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700">
                <a:latin typeface="+mn-lt"/>
              </a:defRPr>
            </a:pPr>
            <a:endParaRPr lang="ko-KR"/>
          </a:p>
        </c:txPr>
        <c:crossAx val="169007744"/>
        <c:crosses val="autoZero"/>
        <c:crossBetween val="between"/>
        <c:majorUnit val="2.5000000000000005E-2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solidFill>
      <a:schemeClr val="bg1"/>
    </a:solidFill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0"/>
          <c:tx>
            <c:v>Mixed</c:v>
          </c:tx>
          <c:dLbls>
            <c:dLbl>
              <c:idx val="0"/>
              <c:layout>
                <c:manualLayout>
                  <c:x val="-1.8140586977972471E-2"/>
                  <c:y val="-7.51988259691470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167-464A-B855-381414FE769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Sheet1!$A$8:$A$10</c:f>
              <c:strCache>
                <c:ptCount val="3"/>
                <c:pt idx="0">
                  <c:v>Freq. 1</c:v>
                </c:pt>
                <c:pt idx="1">
                  <c:v>Freq. 2</c:v>
                </c:pt>
                <c:pt idx="2">
                  <c:v>Freq. 3</c:v>
                </c:pt>
              </c:strCache>
            </c:strRef>
          </c:cat>
          <c:val>
            <c:numRef>
              <c:f>Sheet1!$F$63:$H$63</c:f>
              <c:numCache>
                <c:formatCode>0.0%</c:formatCode>
                <c:ptCount val="3"/>
                <c:pt idx="0">
                  <c:v>0.95833333333333326</c:v>
                </c:pt>
                <c:pt idx="1">
                  <c:v>0.95833333333333326</c:v>
                </c:pt>
                <c:pt idx="2">
                  <c:v>0.83333333333333337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167-464A-B855-381414FE76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9067264"/>
        <c:axId val="169068800"/>
      </c:lineChart>
      <c:catAx>
        <c:axId val="1690672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700">
                <a:latin typeface="+mn-lt"/>
              </a:defRPr>
            </a:pPr>
            <a:endParaRPr lang="ko-KR"/>
          </a:p>
        </c:txPr>
        <c:crossAx val="169068800"/>
        <c:crosses val="autoZero"/>
        <c:auto val="1"/>
        <c:lblAlgn val="ctr"/>
        <c:lblOffset val="100"/>
        <c:noMultiLvlLbl val="0"/>
      </c:catAx>
      <c:valAx>
        <c:axId val="169068800"/>
        <c:scaling>
          <c:orientation val="minMax"/>
          <c:max val="1"/>
          <c:min val="0.8"/>
        </c:scaling>
        <c:delete val="0"/>
        <c:axPos val="l"/>
        <c:majorGridlines/>
        <c:numFmt formatCode="0.0%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700">
                <a:latin typeface="+mn-lt"/>
              </a:defRPr>
            </a:pPr>
            <a:endParaRPr lang="ko-KR"/>
          </a:p>
        </c:txPr>
        <c:crossAx val="169067264"/>
        <c:crosses val="autoZero"/>
        <c:crossBetween val="between"/>
        <c:majorUnit val="0.1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solidFill>
      <a:schemeClr val="bg1"/>
    </a:solidFill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0"/>
          <c:tx>
            <c:v>Mixed</c:v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Sheet1!$A$8:$A$10</c:f>
              <c:strCache>
                <c:ptCount val="3"/>
                <c:pt idx="0">
                  <c:v>Freq. 1</c:v>
                </c:pt>
                <c:pt idx="1">
                  <c:v>Freq. 2</c:v>
                </c:pt>
                <c:pt idx="2">
                  <c:v>Freq. 3</c:v>
                </c:pt>
              </c:strCache>
            </c:strRef>
          </c:cat>
          <c:val>
            <c:numRef>
              <c:f>Sheet1!$F$50:$H$50</c:f>
              <c:numCache>
                <c:formatCode>General</c:formatCode>
                <c:ptCount val="3"/>
                <c:pt idx="0">
                  <c:v>0</c:v>
                </c:pt>
                <c:pt idx="1">
                  <c:v>60</c:v>
                </c:pt>
                <c:pt idx="2">
                  <c:v>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14E-4F94-8BDF-D7AEE33F30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9080704"/>
        <c:axId val="169082240"/>
      </c:lineChart>
      <c:catAx>
        <c:axId val="169080704"/>
        <c:scaling>
          <c:orientation val="minMax"/>
        </c:scaling>
        <c:delete val="0"/>
        <c:axPos val="b"/>
        <c:numFmt formatCode="General" sourceLinked="0"/>
        <c:majorTickMark val="in"/>
        <c:minorTickMark val="none"/>
        <c:tickLblPos val="high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700"/>
            </a:pPr>
            <a:endParaRPr lang="ko-KR"/>
          </a:p>
        </c:txPr>
        <c:crossAx val="169082240"/>
        <c:crosses val="autoZero"/>
        <c:auto val="1"/>
        <c:lblAlgn val="ctr"/>
        <c:lblOffset val="100"/>
        <c:noMultiLvlLbl val="0"/>
      </c:catAx>
      <c:valAx>
        <c:axId val="1690822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700">
                <a:latin typeface="+mn-lt"/>
              </a:defRPr>
            </a:pPr>
            <a:endParaRPr lang="ko-KR"/>
          </a:p>
        </c:txPr>
        <c:crossAx val="169080704"/>
        <c:crosses val="autoZero"/>
        <c:crossBetween val="between"/>
        <c:majorUnit val="35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solidFill>
      <a:schemeClr val="bg1"/>
    </a:solidFill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0"/>
          <c:tx>
            <c:v>Mixed</c:v>
          </c:tx>
          <c:dLbls>
            <c:dLbl>
              <c:idx val="1"/>
              <c:layout>
                <c:manualLayout>
                  <c:x val="-5.13743465124284E-2"/>
                  <c:y val="-8.08449074074074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07C-4917-9B01-7D7CC83F08F1}"/>
                </c:ext>
              </c:extLst>
            </c:dLbl>
            <c:dLbl>
              <c:idx val="2"/>
              <c:layout>
                <c:manualLayout>
                  <c:x val="-6.5385531924908868E-2"/>
                  <c:y val="-7.34953703703703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07C-4917-9B01-7D7CC83F08F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Sheet1!$A$8:$A$10</c:f>
              <c:strCache>
                <c:ptCount val="3"/>
                <c:pt idx="0">
                  <c:v>Freq. 1</c:v>
                </c:pt>
                <c:pt idx="1">
                  <c:v>Freq. 2</c:v>
                </c:pt>
                <c:pt idx="2">
                  <c:v>Freq. 3</c:v>
                </c:pt>
              </c:strCache>
            </c:strRef>
          </c:cat>
          <c:val>
            <c:numRef>
              <c:f>Sheet1!$F$43:$H$43</c:f>
              <c:numCache>
                <c:formatCode>0.0%</c:formatCode>
                <c:ptCount val="3"/>
                <c:pt idx="0">
                  <c:v>0.98581560283687941</c:v>
                </c:pt>
                <c:pt idx="1">
                  <c:v>1.1355932203389831</c:v>
                </c:pt>
                <c:pt idx="2">
                  <c:v>1.1557377049180328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07C-4917-9B01-7D7CC83F08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6693888"/>
        <c:axId val="166699776"/>
      </c:lineChart>
      <c:catAx>
        <c:axId val="1666938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700">
                <a:latin typeface="+mn-lt"/>
              </a:defRPr>
            </a:pPr>
            <a:endParaRPr lang="ko-KR"/>
          </a:p>
        </c:txPr>
        <c:crossAx val="166699776"/>
        <c:crosses val="autoZero"/>
        <c:auto val="1"/>
        <c:lblAlgn val="ctr"/>
        <c:lblOffset val="100"/>
        <c:noMultiLvlLbl val="0"/>
      </c:catAx>
      <c:valAx>
        <c:axId val="166699776"/>
        <c:scaling>
          <c:orientation val="minMax"/>
          <c:max val="1.25"/>
          <c:min val="0.95000000000000007"/>
        </c:scaling>
        <c:delete val="0"/>
        <c:axPos val="l"/>
        <c:majorGridlines/>
        <c:numFmt formatCode="0.0%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700">
                <a:latin typeface="+mn-lt"/>
              </a:defRPr>
            </a:pPr>
            <a:endParaRPr lang="ko-KR"/>
          </a:p>
        </c:txPr>
        <c:crossAx val="166693888"/>
        <c:crosses val="autoZero"/>
        <c:crossBetween val="between"/>
        <c:majorUnit val="0.1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solidFill>
      <a:schemeClr val="bg1"/>
    </a:solidFill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v>SDB</c:v>
          </c:tx>
          <c:dLbls>
            <c:dLbl>
              <c:idx val="2"/>
              <c:layout>
                <c:manualLayout>
                  <c:x val="-2.0158730158730157E-2"/>
                  <c:y val="2.93981481481481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8B4-4F9F-96E5-C556ACEB3FE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Sheet1!$A$8:$A$10</c:f>
              <c:strCache>
                <c:ptCount val="3"/>
                <c:pt idx="0">
                  <c:v>Freq. 1</c:v>
                </c:pt>
                <c:pt idx="1">
                  <c:v>Freq. 2</c:v>
                </c:pt>
                <c:pt idx="2">
                  <c:v>Freq. 3</c:v>
                </c:pt>
              </c:strCache>
            </c:strRef>
          </c:cat>
          <c:val>
            <c:numRef>
              <c:f>(Sheet1!$J$7,Sheet1!$J$14,Sheet1!$J$21)</c:f>
              <c:numCache>
                <c:formatCode>General</c:formatCode>
                <c:ptCount val="3"/>
                <c:pt idx="0">
                  <c:v>78.5</c:v>
                </c:pt>
                <c:pt idx="1">
                  <c:v>76.8</c:v>
                </c:pt>
                <c:pt idx="2">
                  <c:v>78.900000000000006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8B4-4F9F-96E5-C556ACEB3FEA}"/>
            </c:ext>
          </c:extLst>
        </c:ser>
        <c:ser>
          <c:idx val="1"/>
          <c:order val="1"/>
          <c:tx>
            <c:v>Mixed</c:v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Sheet1!$A$8:$A$10</c:f>
              <c:strCache>
                <c:ptCount val="3"/>
                <c:pt idx="0">
                  <c:v>Freq. 1</c:v>
                </c:pt>
                <c:pt idx="1">
                  <c:v>Freq. 2</c:v>
                </c:pt>
                <c:pt idx="2">
                  <c:v>Freq. 3</c:v>
                </c:pt>
              </c:strCache>
            </c:strRef>
          </c:cat>
          <c:val>
            <c:numRef>
              <c:f>(Sheet1!$J$6,Sheet1!$J$13,Sheet1!$J$20)</c:f>
              <c:numCache>
                <c:formatCode>General</c:formatCode>
                <c:ptCount val="3"/>
                <c:pt idx="0">
                  <c:v>77.599999999999994</c:v>
                </c:pt>
                <c:pt idx="1">
                  <c:v>76.099999999999994</c:v>
                </c:pt>
                <c:pt idx="2">
                  <c:v>76.599999999999994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8B4-4F9F-96E5-C556ACEB3F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9050112"/>
        <c:axId val="166712832"/>
      </c:lineChart>
      <c:catAx>
        <c:axId val="1690501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700"/>
            </a:pPr>
            <a:endParaRPr lang="ko-KR"/>
          </a:p>
        </c:txPr>
        <c:crossAx val="166712832"/>
        <c:crosses val="autoZero"/>
        <c:auto val="1"/>
        <c:lblAlgn val="ctr"/>
        <c:lblOffset val="100"/>
        <c:noMultiLvlLbl val="0"/>
      </c:catAx>
      <c:valAx>
        <c:axId val="166712832"/>
        <c:scaling>
          <c:orientation val="minMax"/>
          <c:max val="79"/>
          <c:min val="76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700">
                <a:latin typeface="+mn-lt"/>
              </a:defRPr>
            </a:pPr>
            <a:endParaRPr lang="ko-KR"/>
          </a:p>
        </c:txPr>
        <c:crossAx val="169050112"/>
        <c:crosses val="autoZero"/>
        <c:crossBetween val="between"/>
        <c:majorUnit val="1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dLbls>
            <c:dLbl>
              <c:idx val="0"/>
              <c:layout>
                <c:manualLayout>
                  <c:x val="-1.4697441025071289E-2"/>
                  <c:y val="-2.93981481481481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AA6-4D21-8507-B2D13425C28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Sheet1!$A$8:$A$10</c:f>
              <c:strCache>
                <c:ptCount val="3"/>
                <c:pt idx="0">
                  <c:v>Freq. 1</c:v>
                </c:pt>
                <c:pt idx="1">
                  <c:v>Freq. 2</c:v>
                </c:pt>
                <c:pt idx="2">
                  <c:v>Freq. 3</c:v>
                </c:pt>
              </c:strCache>
            </c:strRef>
          </c:cat>
          <c:val>
            <c:numRef>
              <c:f>(Sheet1!$P$7,Sheet1!$P$14,Sheet1!$P$21)</c:f>
              <c:numCache>
                <c:formatCode>General</c:formatCode>
                <c:ptCount val="3"/>
                <c:pt idx="0">
                  <c:v>114</c:v>
                </c:pt>
                <c:pt idx="1">
                  <c:v>11</c:v>
                </c:pt>
                <c:pt idx="2">
                  <c:v>260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AA6-4D21-8507-B2D13425C286}"/>
            </c:ext>
          </c:extLst>
        </c:ser>
        <c:ser>
          <c:idx val="1"/>
          <c:order val="1"/>
          <c:tx>
            <c:v>Mixed</c:v>
          </c:tx>
          <c:dLbls>
            <c:dLbl>
              <c:idx val="0"/>
              <c:layout>
                <c:manualLayout>
                  <c:x val="-0.10778123418385611"/>
                  <c:y val="-1.46990740740740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AA6-4D21-8507-B2D13425C286}"/>
                </c:ext>
              </c:extLst>
            </c:dLbl>
            <c:dLbl>
              <c:idx val="1"/>
              <c:layout>
                <c:manualLayout>
                  <c:x val="-7.8386352133713533E-2"/>
                  <c:y val="-8.08449074074074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AA6-4D21-8507-B2D13425C28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/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Sheet1!$A$8:$A$10</c:f>
              <c:strCache>
                <c:ptCount val="3"/>
                <c:pt idx="0">
                  <c:v>Freq. 1</c:v>
                </c:pt>
                <c:pt idx="1">
                  <c:v>Freq. 2</c:v>
                </c:pt>
                <c:pt idx="2">
                  <c:v>Freq. 3</c:v>
                </c:pt>
              </c:strCache>
            </c:strRef>
          </c:cat>
          <c:val>
            <c:numRef>
              <c:f>(Sheet1!$P$6,Sheet1!$P$13,Sheet1!$P$20)</c:f>
              <c:numCache>
                <c:formatCode>General</c:formatCode>
                <c:ptCount val="3"/>
                <c:pt idx="0">
                  <c:v>32</c:v>
                </c:pt>
                <c:pt idx="1">
                  <c:v>44</c:v>
                </c:pt>
                <c:pt idx="2">
                  <c:v>375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BAA6-4D21-8507-B2D13425C2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9847040"/>
        <c:axId val="169857024"/>
      </c:lineChart>
      <c:catAx>
        <c:axId val="1698470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700"/>
            </a:pPr>
            <a:endParaRPr lang="ko-KR"/>
          </a:p>
        </c:txPr>
        <c:crossAx val="169857024"/>
        <c:crosses val="autoZero"/>
        <c:auto val="1"/>
        <c:lblAlgn val="ctr"/>
        <c:lblOffset val="100"/>
        <c:noMultiLvlLbl val="0"/>
      </c:catAx>
      <c:valAx>
        <c:axId val="169857024"/>
        <c:scaling>
          <c:orientation val="minMax"/>
          <c:max val="4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700"/>
            </a:pPr>
            <a:endParaRPr lang="ko-KR"/>
          </a:p>
        </c:txPr>
        <c:crossAx val="169847040"/>
        <c:crosses val="autoZero"/>
        <c:crossBetween val="between"/>
        <c:majorUnit val="100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7" y="4"/>
            <a:ext cx="2945448" cy="496253"/>
          </a:xfrm>
          <a:prstGeom prst="rect">
            <a:avLst/>
          </a:prstGeom>
        </p:spPr>
        <p:txBody>
          <a:bodyPr vert="horz" lIns="91275" tIns="45637" rIns="91275" bIns="45637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646" y="4"/>
            <a:ext cx="2945448" cy="496253"/>
          </a:xfrm>
          <a:prstGeom prst="rect">
            <a:avLst/>
          </a:prstGeom>
        </p:spPr>
        <p:txBody>
          <a:bodyPr vert="horz" lIns="91275" tIns="45637" rIns="91275" bIns="45637" rtlCol="0"/>
          <a:lstStyle>
            <a:lvl1pPr algn="r">
              <a:defRPr sz="1200"/>
            </a:lvl1pPr>
          </a:lstStyle>
          <a:p>
            <a:fld id="{96C3F5BC-79FB-45EB-BA9C-4869EA2C1870}" type="datetimeFigureOut">
              <a:rPr lang="ko-KR" altLang="en-US" smtClean="0"/>
              <a:pPr/>
              <a:t>2019-01-15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7" y="9428805"/>
            <a:ext cx="2945448" cy="496252"/>
          </a:xfrm>
          <a:prstGeom prst="rect">
            <a:avLst/>
          </a:prstGeom>
        </p:spPr>
        <p:txBody>
          <a:bodyPr vert="horz" lIns="91275" tIns="45637" rIns="91275" bIns="45637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646" y="9428805"/>
            <a:ext cx="2945448" cy="496252"/>
          </a:xfrm>
          <a:prstGeom prst="rect">
            <a:avLst/>
          </a:prstGeom>
        </p:spPr>
        <p:txBody>
          <a:bodyPr vert="horz" lIns="91275" tIns="45637" rIns="91275" bIns="45637" rtlCol="0" anchor="b"/>
          <a:lstStyle>
            <a:lvl1pPr algn="r">
              <a:defRPr sz="1200"/>
            </a:lvl1pPr>
          </a:lstStyle>
          <a:p>
            <a:fld id="{E27CCEE4-58B5-4668-83B3-8CC8BA09B1E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72585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45660" cy="496332"/>
          </a:xfrm>
          <a:prstGeom prst="rect">
            <a:avLst/>
          </a:prstGeom>
        </p:spPr>
        <p:txBody>
          <a:bodyPr vert="horz" lIns="91275" tIns="45637" rIns="91275" bIns="45637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60" cy="496332"/>
          </a:xfrm>
          <a:prstGeom prst="rect">
            <a:avLst/>
          </a:prstGeom>
        </p:spPr>
        <p:txBody>
          <a:bodyPr vert="horz" lIns="91275" tIns="45637" rIns="91275" bIns="45637" rtlCol="0"/>
          <a:lstStyle>
            <a:lvl1pPr algn="r">
              <a:defRPr sz="1200"/>
            </a:lvl1pPr>
          </a:lstStyle>
          <a:p>
            <a:fld id="{076565F2-705E-4F87-BCE6-6D7EC1A3E02C}" type="datetimeFigureOut">
              <a:rPr lang="ko-KR" altLang="en-US" smtClean="0"/>
              <a:pPr/>
              <a:t>2019-01-15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75" tIns="45637" rIns="91275" bIns="45637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9" y="4715153"/>
            <a:ext cx="5438140" cy="4466987"/>
          </a:xfrm>
          <a:prstGeom prst="rect">
            <a:avLst/>
          </a:prstGeom>
        </p:spPr>
        <p:txBody>
          <a:bodyPr vert="horz" lIns="91275" tIns="45637" rIns="91275" bIns="45637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3" y="9428589"/>
            <a:ext cx="2945660" cy="496332"/>
          </a:xfrm>
          <a:prstGeom prst="rect">
            <a:avLst/>
          </a:prstGeom>
        </p:spPr>
        <p:txBody>
          <a:bodyPr vert="horz" lIns="91275" tIns="45637" rIns="91275" bIns="45637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5" y="9428589"/>
            <a:ext cx="2945660" cy="496332"/>
          </a:xfrm>
          <a:prstGeom prst="rect">
            <a:avLst/>
          </a:prstGeom>
        </p:spPr>
        <p:txBody>
          <a:bodyPr vert="horz" lIns="91275" tIns="45637" rIns="91275" bIns="45637" rtlCol="0" anchor="b"/>
          <a:lstStyle>
            <a:lvl1pPr algn="r">
              <a:defRPr sz="1200"/>
            </a:lvl1pPr>
          </a:lstStyle>
          <a:p>
            <a:fld id="{7EF0EBCA-9AB8-48FE-B5BD-739F855929F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8603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79448" rtl="0" eaLnBrk="1" latinLnBrk="1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89724" algn="l" defTabSz="779448" rtl="0" eaLnBrk="1" latinLnBrk="1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79448" algn="l" defTabSz="779448" rtl="0" eaLnBrk="1" latinLnBrk="1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69171" algn="l" defTabSz="779448" rtl="0" eaLnBrk="1" latinLnBrk="1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558896" algn="l" defTabSz="779448" rtl="0" eaLnBrk="1" latinLnBrk="1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948620" algn="l" defTabSz="779448" rtl="0" eaLnBrk="1" latinLnBrk="1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8344" algn="l" defTabSz="779448" rtl="0" eaLnBrk="1" latinLnBrk="1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8068" algn="l" defTabSz="779448" rtl="0" eaLnBrk="1" latinLnBrk="1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793" algn="l" defTabSz="779448" rtl="0" eaLnBrk="1" latinLnBrk="1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ADBA66-505B-48F6-A2F9-3E31B31542F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4437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F0EBCA-9AB8-48FE-B5BD-739F855929F9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28345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F0EBCA-9AB8-48FE-B5BD-739F855929F9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4923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F0EBCA-9AB8-48FE-B5BD-739F855929F9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0588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gi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gi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gi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gif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gif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gif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gif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gif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gif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54"/>
            <a:ext cx="7772400" cy="110251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6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89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9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8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83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8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7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767297"/>
            <a:ext cx="2895600" cy="273844"/>
          </a:xfrm>
          <a:prstGeom prst="rect">
            <a:avLst/>
          </a:prstGeom>
        </p:spPr>
        <p:txBody>
          <a:bodyPr lIns="77945" tIns="38972" rIns="77945" bIns="38972"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ko-KR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14102B35-B0DB-4B3B-B13A-9833B2FD27E2}" type="slidenum">
              <a:rPr lang="ko-KR" alt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white">
                  <a:lumMod val="50000"/>
                </a:prstClr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72" y="4767381"/>
            <a:ext cx="2133600" cy="273844"/>
          </a:xfrm>
          <a:prstGeom prst="rect">
            <a:avLst/>
          </a:prstGeom>
        </p:spPr>
        <p:txBody>
          <a:bodyPr/>
          <a:lstStyle/>
          <a:p>
            <a:fld id="{C2D52234-1FDD-4AD5-B55E-2B474C4F0494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2019-01-15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4767381"/>
            <a:ext cx="2895600" cy="273844"/>
          </a:xfrm>
          <a:prstGeom prst="rect">
            <a:avLst/>
          </a:prstGeom>
        </p:spPr>
        <p:txBody>
          <a:bodyPr lIns="77953" tIns="38976" rIns="77953" bIns="38976"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4767381"/>
            <a:ext cx="2133600" cy="273844"/>
          </a:xfrm>
          <a:prstGeom prst="rect">
            <a:avLst/>
          </a:prstGeom>
        </p:spPr>
        <p:txBody>
          <a:bodyPr/>
          <a:lstStyle/>
          <a:p>
            <a:fld id="{5100F728-0AB3-4366-8ED3-BACDC7022A0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그림 5" descr="간지2.jp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5164038"/>
          </a:xfrm>
          <a:prstGeom prst="rect">
            <a:avLst/>
          </a:prstGeom>
        </p:spPr>
      </p:pic>
      <p:pic>
        <p:nvPicPr>
          <p:cNvPr id="11" name="Picture 3" descr="239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47109" y="188206"/>
            <a:ext cx="846137" cy="216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제목 1"/>
          <p:cNvSpPr>
            <a:spLocks noGrp="1"/>
          </p:cNvSpPr>
          <p:nvPr>
            <p:ph type="ctrTitle" hasCustomPrompt="1"/>
          </p:nvPr>
        </p:nvSpPr>
        <p:spPr>
          <a:xfrm>
            <a:off x="357158" y="1017974"/>
            <a:ext cx="8540200" cy="1102519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r">
              <a:defRPr lang="ko-KR" altLang="en-US" sz="4600" b="1" kern="120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altLang="ko-KR" dirty="0" smtClean="0"/>
              <a:t> System LSI Business pt master</a:t>
            </a:r>
            <a:endParaRPr lang="ko-KR" altLang="en-US" dirty="0"/>
          </a:p>
        </p:txBody>
      </p:sp>
      <p:sp>
        <p:nvSpPr>
          <p:cNvPr id="13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2435962" y="3651540"/>
            <a:ext cx="6400800" cy="2718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lang="en-US" altLang="ko-KR" sz="2400" b="1" kern="1200" dirty="0" smtClean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9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5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9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9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85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8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8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dirty="0" smtClean="0"/>
              <a:t>Pt master draft design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52234-1FDD-4AD5-B55E-2B474C4F0494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2019-01-15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4767265"/>
            <a:ext cx="2895600" cy="273844"/>
          </a:xfrm>
          <a:prstGeom prst="rect">
            <a:avLst/>
          </a:prstGeom>
        </p:spPr>
        <p:txBody>
          <a:bodyPr lIns="77953" tIns="38976" rIns="77953" bIns="38976"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4767265"/>
            <a:ext cx="2133600" cy="273844"/>
          </a:xfrm>
          <a:prstGeom prst="rect">
            <a:avLst/>
          </a:prstGeom>
        </p:spPr>
        <p:txBody>
          <a:bodyPr/>
          <a:lstStyle/>
          <a:p>
            <a:fld id="{5100F728-0AB3-4366-8ED3-BACDC7022A0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그림 5" descr="간지2.jp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5164038"/>
          </a:xfrm>
          <a:prstGeom prst="rect">
            <a:avLst/>
          </a:prstGeom>
        </p:spPr>
      </p:pic>
      <p:pic>
        <p:nvPicPr>
          <p:cNvPr id="11" name="Picture 3" descr="239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7684" y="188123"/>
            <a:ext cx="846137" cy="216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제목 1"/>
          <p:cNvSpPr>
            <a:spLocks noGrp="1"/>
          </p:cNvSpPr>
          <p:nvPr>
            <p:ph type="ctrTitle" hasCustomPrompt="1"/>
          </p:nvPr>
        </p:nvSpPr>
        <p:spPr>
          <a:xfrm>
            <a:off x="357158" y="1017974"/>
            <a:ext cx="8540200" cy="1102519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r">
              <a:defRPr lang="ko-KR" altLang="en-US" sz="4600" b="1" kern="120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altLang="ko-KR" dirty="0" smtClean="0"/>
              <a:t> System LSI Business pt master</a:t>
            </a:r>
            <a:endParaRPr lang="ko-KR" altLang="en-US" dirty="0"/>
          </a:p>
        </p:txBody>
      </p:sp>
      <p:sp>
        <p:nvSpPr>
          <p:cNvPr id="13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2435962" y="3651424"/>
            <a:ext cx="6400800" cy="271849"/>
          </a:xfrm>
        </p:spPr>
        <p:txBody>
          <a:bodyPr>
            <a:noAutofit/>
          </a:bodyPr>
          <a:lstStyle>
            <a:lvl1pPr marL="0" indent="0" algn="r">
              <a:buNone/>
              <a:defRPr lang="en-US" altLang="ko-KR" sz="2400" b="1" kern="1200" dirty="0" smtClean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9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5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9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9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85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8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8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dirty="0" smtClean="0"/>
              <a:t>Pt master draft design</a:t>
            </a:r>
          </a:p>
        </p:txBody>
      </p:sp>
      <p:pic>
        <p:nvPicPr>
          <p:cNvPr id="9" name="Picture 6" descr="J:\삼성\7월\LSI 마스터작업\work\confidential copy.png"/>
          <p:cNvPicPr>
            <a:picLocks noChangeAspect="1" noChangeArrowheads="1"/>
          </p:cNvPicPr>
          <p:nvPr userDrawn="1"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114103" y="107139"/>
            <a:ext cx="878188" cy="225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8F047-D65B-4691-B52A-0382F9AEC9ED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2019-01-15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lIns="77945" tIns="38972" rIns="77945" bIns="38972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cxnSp>
        <p:nvCxnSpPr>
          <p:cNvPr id="9" name="직선 연결선 8"/>
          <p:cNvCxnSpPr/>
          <p:nvPr userDrawn="1"/>
        </p:nvCxnSpPr>
        <p:spPr>
          <a:xfrm>
            <a:off x="0" y="454631"/>
            <a:ext cx="9144000" cy="0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6" descr="J:\삼성\7월\LSI 마스터작업\work\confidential copy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114103" y="107139"/>
            <a:ext cx="878188" cy="225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182941" y="33468"/>
            <a:ext cx="8778118" cy="421163"/>
          </a:xfrm>
        </p:spPr>
        <p:txBody>
          <a:bodyPr>
            <a:noAutofit/>
          </a:bodyPr>
          <a:lstStyle>
            <a:lvl1pPr marL="0" algn="l" defTabSz="779526" rtl="0" eaLnBrk="1" latinLnBrk="1" hangingPunct="1">
              <a:defRPr lang="ko-KR" altLang="en-US" sz="2400" b="1" kern="1200" dirty="0">
                <a:solidFill>
                  <a:srgbClr val="002060"/>
                </a:solidFill>
                <a:latin typeface="+mj-ea"/>
                <a:ea typeface="+mj-ea"/>
                <a:cs typeface="+mn-cs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166924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767265"/>
            <a:ext cx="2895600" cy="273844"/>
          </a:xfrm>
          <a:prstGeom prst="rect">
            <a:avLst/>
          </a:prstGeom>
        </p:spPr>
        <p:txBody>
          <a:bodyPr lIns="77945" tIns="38972" rIns="77945" bIns="38972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cxnSp>
        <p:nvCxnSpPr>
          <p:cNvPr id="9" name="직선 연결선 8"/>
          <p:cNvCxnSpPr/>
          <p:nvPr userDrawn="1"/>
        </p:nvCxnSpPr>
        <p:spPr>
          <a:xfrm>
            <a:off x="0" y="454631"/>
            <a:ext cx="9144000" cy="0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6" descr="J:\삼성\7월\LSI 마스터작업\work\confidential copy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114104" y="107139"/>
            <a:ext cx="878188" cy="225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083110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72" y="4767379"/>
            <a:ext cx="2133600" cy="273844"/>
          </a:xfrm>
          <a:prstGeom prst="rect">
            <a:avLst/>
          </a:prstGeom>
        </p:spPr>
        <p:txBody>
          <a:bodyPr/>
          <a:lstStyle/>
          <a:p>
            <a:fld id="{B168F047-D65B-4691-B52A-0382F9AEC9ED}" type="datetimeFigureOut">
              <a:rPr lang="ko-KR" altLang="en-US" smtClean="0"/>
              <a:pPr/>
              <a:t>2019-01-15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767379"/>
            <a:ext cx="2895600" cy="273844"/>
          </a:xfrm>
          <a:prstGeom prst="rect">
            <a:avLst/>
          </a:prstGeom>
        </p:spPr>
        <p:txBody>
          <a:bodyPr lIns="77945" tIns="38972" rIns="77945" bIns="38972"/>
          <a:lstStyle/>
          <a:p>
            <a:endParaRPr lang="ko-KR" altLang="en-US"/>
          </a:p>
        </p:txBody>
      </p:sp>
      <p:cxnSp>
        <p:nvCxnSpPr>
          <p:cNvPr id="9" name="직선 연결선 8"/>
          <p:cNvCxnSpPr/>
          <p:nvPr userDrawn="1"/>
        </p:nvCxnSpPr>
        <p:spPr>
          <a:xfrm>
            <a:off x="0" y="454631"/>
            <a:ext cx="9144000" cy="0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72" y="4767379"/>
            <a:ext cx="2133600" cy="273844"/>
          </a:xfrm>
          <a:prstGeom prst="rect">
            <a:avLst/>
          </a:prstGeom>
        </p:spPr>
        <p:txBody>
          <a:bodyPr/>
          <a:lstStyle/>
          <a:p>
            <a:fld id="{B168F047-D65B-4691-B52A-0382F9AEC9ED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2019-01-15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767379"/>
            <a:ext cx="2895600" cy="273844"/>
          </a:xfrm>
          <a:prstGeom prst="rect">
            <a:avLst/>
          </a:prstGeom>
        </p:spPr>
        <p:txBody>
          <a:bodyPr lIns="77945" tIns="38972" rIns="77945" bIns="38972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cxnSp>
        <p:nvCxnSpPr>
          <p:cNvPr id="9" name="직선 연결선 8"/>
          <p:cNvCxnSpPr/>
          <p:nvPr userDrawn="1"/>
        </p:nvCxnSpPr>
        <p:spPr>
          <a:xfrm>
            <a:off x="0" y="454631"/>
            <a:ext cx="9144000" cy="0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6" y="465520"/>
            <a:ext cx="9142534" cy="188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3025" y="45243"/>
            <a:ext cx="8691200" cy="528285"/>
          </a:xfrm>
          <a:prstGeom prst="rect">
            <a:avLst/>
          </a:prstGeom>
        </p:spPr>
        <p:txBody>
          <a:bodyPr anchor="ctr"/>
          <a:lstStyle>
            <a:lvl1pPr algn="l">
              <a:defRPr sz="3100" b="1">
                <a:solidFill>
                  <a:srgbClr val="003399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슬라이드 번호 개체 틀 2"/>
          <p:cNvSpPr>
            <a:spLocks noGrp="1"/>
          </p:cNvSpPr>
          <p:nvPr>
            <p:ph type="sldNum" sz="quarter" idx="10"/>
          </p:nvPr>
        </p:nvSpPr>
        <p:spPr>
          <a:xfrm>
            <a:off x="8433292" y="4917285"/>
            <a:ext cx="811823" cy="273844"/>
          </a:xfrm>
          <a:prstGeom prst="rect">
            <a:avLst/>
          </a:prstGeom>
        </p:spPr>
        <p:txBody>
          <a:bodyPr vert="horz" wrap="square" lIns="77953" tIns="38976" rIns="77953" bIns="38976" numCol="1" anchor="ctr" anchorCtr="0" compatLnSpc="1">
            <a:prstTxWarp prst="textNoShape">
              <a:avLst/>
            </a:prstTxWarp>
          </a:bodyPr>
          <a:lstStyle>
            <a:lvl1pPr algn="ctr">
              <a:defRPr kumimoji="0" sz="1000" b="1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defTabSz="77952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mtClean="0"/>
              <a:t>- </a:t>
            </a:r>
            <a:fld id="{638EB434-38D8-44A5-9143-057C25D39DA3}" type="slidenum">
              <a:rPr lang="ko-KR" altLang="en-US" smtClean="0"/>
              <a:pPr defTabSz="779526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ko-KR" smtClean="0"/>
              <a:t> -</a:t>
            </a:r>
            <a:endParaRPr lang="ko-KR" altLang="en-US" dirty="0"/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219778" y="681540"/>
            <a:ext cx="8704447" cy="4247664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512"/>
              </a:spcBef>
              <a:buFontTx/>
              <a:buBlip>
                <a:blip r:embed="rId3"/>
              </a:buBlip>
              <a:defRPr sz="1700" b="1" cap="none" spc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defRPr>
            </a:lvl1pPr>
            <a:lvl2pPr>
              <a:lnSpc>
                <a:spcPct val="120000"/>
              </a:lnSpc>
              <a:spcBef>
                <a:spcPts val="512"/>
              </a:spcBef>
              <a:buFontTx/>
              <a:buBlip>
                <a:blip r:embed="rId4"/>
              </a:buBlip>
              <a:defRPr sz="1400">
                <a:latin typeface="+mj-lt"/>
              </a:defRPr>
            </a:lvl2pPr>
            <a:lvl3pPr>
              <a:lnSpc>
                <a:spcPct val="120000"/>
              </a:lnSpc>
              <a:spcBef>
                <a:spcPts val="512"/>
              </a:spcBef>
              <a:buFont typeface="Wingdings" pitchFamily="2" charset="2"/>
              <a:buChar char="ü"/>
              <a:defRPr sz="1200"/>
            </a:lvl3pPr>
            <a:lvl4pPr>
              <a:lnSpc>
                <a:spcPct val="120000"/>
              </a:lnSpc>
              <a:spcBef>
                <a:spcPts val="512"/>
              </a:spcBef>
              <a:defRPr sz="1000"/>
            </a:lvl4pPr>
            <a:lvl5pPr>
              <a:lnSpc>
                <a:spcPct val="120000"/>
              </a:lnSpc>
              <a:spcBef>
                <a:spcPts val="512"/>
              </a:spcBef>
              <a:defRPr sz="10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</p:cSld>
  <p:clrMapOvr>
    <a:masterClrMapping/>
  </p:clrMapOvr>
  <p:transition>
    <p:fade/>
  </p:transition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6" y="465520"/>
            <a:ext cx="9142534" cy="188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3025" y="45243"/>
            <a:ext cx="8691200" cy="528285"/>
          </a:xfrm>
          <a:prstGeom prst="rect">
            <a:avLst/>
          </a:prstGeom>
        </p:spPr>
        <p:txBody>
          <a:bodyPr anchor="ctr"/>
          <a:lstStyle>
            <a:lvl1pPr algn="l">
              <a:defRPr sz="3100" b="1">
                <a:solidFill>
                  <a:srgbClr val="003399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슬라이드 번호 개체 틀 2"/>
          <p:cNvSpPr>
            <a:spLocks noGrp="1"/>
          </p:cNvSpPr>
          <p:nvPr>
            <p:ph type="sldNum" sz="quarter" idx="10"/>
          </p:nvPr>
        </p:nvSpPr>
        <p:spPr>
          <a:xfrm>
            <a:off x="8433292" y="4917285"/>
            <a:ext cx="811823" cy="273844"/>
          </a:xfrm>
          <a:prstGeom prst="rect">
            <a:avLst/>
          </a:prstGeom>
        </p:spPr>
        <p:txBody>
          <a:bodyPr vert="horz" wrap="square" lIns="77953" tIns="38976" rIns="77953" bIns="38976" numCol="1" anchor="ctr" anchorCtr="0" compatLnSpc="1">
            <a:prstTxWarp prst="textNoShape">
              <a:avLst/>
            </a:prstTxWarp>
          </a:bodyPr>
          <a:lstStyle>
            <a:lvl1pPr algn="ctr">
              <a:defRPr kumimoji="0" sz="1000" b="1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defTabSz="77952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mtClean="0"/>
              <a:t>- </a:t>
            </a:r>
            <a:fld id="{638EB434-38D8-44A5-9143-057C25D39DA3}" type="slidenum">
              <a:rPr lang="ko-KR" altLang="en-US" smtClean="0"/>
              <a:pPr defTabSz="779526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ko-KR" smtClean="0"/>
              <a:t> -</a:t>
            </a:r>
            <a:endParaRPr lang="ko-KR" altLang="en-US" dirty="0"/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219778" y="681540"/>
            <a:ext cx="8704447" cy="4247664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512"/>
              </a:spcBef>
              <a:buFontTx/>
              <a:buBlip>
                <a:blip r:embed="rId3"/>
              </a:buBlip>
              <a:defRPr sz="1700" b="1" cap="none" spc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defRPr>
            </a:lvl1pPr>
            <a:lvl2pPr>
              <a:lnSpc>
                <a:spcPct val="120000"/>
              </a:lnSpc>
              <a:spcBef>
                <a:spcPts val="512"/>
              </a:spcBef>
              <a:buFontTx/>
              <a:buBlip>
                <a:blip r:embed="rId4"/>
              </a:buBlip>
              <a:defRPr sz="1400">
                <a:latin typeface="+mj-lt"/>
              </a:defRPr>
            </a:lvl2pPr>
            <a:lvl3pPr>
              <a:lnSpc>
                <a:spcPct val="120000"/>
              </a:lnSpc>
              <a:spcBef>
                <a:spcPts val="512"/>
              </a:spcBef>
              <a:buFont typeface="Wingdings" pitchFamily="2" charset="2"/>
              <a:buChar char="ü"/>
              <a:defRPr sz="1200"/>
            </a:lvl3pPr>
            <a:lvl4pPr>
              <a:lnSpc>
                <a:spcPct val="120000"/>
              </a:lnSpc>
              <a:spcBef>
                <a:spcPts val="512"/>
              </a:spcBef>
              <a:defRPr sz="1000"/>
            </a:lvl4pPr>
            <a:lvl5pPr>
              <a:lnSpc>
                <a:spcPct val="120000"/>
              </a:lnSpc>
              <a:spcBef>
                <a:spcPts val="512"/>
              </a:spcBef>
              <a:defRPr sz="10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</p:cSld>
  <p:clrMapOvr>
    <a:masterClrMapping/>
  </p:clrMapOvr>
  <p:transition>
    <p:fade/>
  </p:transition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6" y="465520"/>
            <a:ext cx="9142534" cy="188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3025" y="45243"/>
            <a:ext cx="8691200" cy="528285"/>
          </a:xfrm>
          <a:prstGeom prst="rect">
            <a:avLst/>
          </a:prstGeom>
        </p:spPr>
        <p:txBody>
          <a:bodyPr anchor="ctr"/>
          <a:lstStyle>
            <a:lvl1pPr algn="l">
              <a:defRPr sz="3100" b="1">
                <a:solidFill>
                  <a:srgbClr val="003399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슬라이드 번호 개체 틀 2"/>
          <p:cNvSpPr>
            <a:spLocks noGrp="1"/>
          </p:cNvSpPr>
          <p:nvPr>
            <p:ph type="sldNum" sz="quarter" idx="10"/>
          </p:nvPr>
        </p:nvSpPr>
        <p:spPr>
          <a:xfrm>
            <a:off x="8433292" y="4917285"/>
            <a:ext cx="811823" cy="273844"/>
          </a:xfrm>
          <a:prstGeom prst="rect">
            <a:avLst/>
          </a:prstGeom>
        </p:spPr>
        <p:txBody>
          <a:bodyPr vert="horz" wrap="square" lIns="77953" tIns="38976" rIns="77953" bIns="38976" numCol="1" anchor="ctr" anchorCtr="0" compatLnSpc="1">
            <a:prstTxWarp prst="textNoShape">
              <a:avLst/>
            </a:prstTxWarp>
          </a:bodyPr>
          <a:lstStyle>
            <a:lvl1pPr algn="ctr">
              <a:defRPr kumimoji="0" sz="1000" b="1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defTabSz="77952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mtClean="0"/>
              <a:t>- </a:t>
            </a:r>
            <a:fld id="{638EB434-38D8-44A5-9143-057C25D39DA3}" type="slidenum">
              <a:rPr lang="ko-KR" altLang="en-US" smtClean="0"/>
              <a:pPr defTabSz="779526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ko-KR" smtClean="0"/>
              <a:t> -</a:t>
            </a:r>
            <a:endParaRPr lang="ko-KR" altLang="en-US" dirty="0"/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219778" y="681540"/>
            <a:ext cx="8704447" cy="4247664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512"/>
              </a:spcBef>
              <a:buFontTx/>
              <a:buBlip>
                <a:blip r:embed="rId3"/>
              </a:buBlip>
              <a:defRPr sz="1700" b="1" cap="none" spc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defRPr>
            </a:lvl1pPr>
            <a:lvl2pPr>
              <a:lnSpc>
                <a:spcPct val="120000"/>
              </a:lnSpc>
              <a:spcBef>
                <a:spcPts val="512"/>
              </a:spcBef>
              <a:buFontTx/>
              <a:buBlip>
                <a:blip r:embed="rId4"/>
              </a:buBlip>
              <a:defRPr sz="1400">
                <a:latin typeface="+mj-lt"/>
              </a:defRPr>
            </a:lvl2pPr>
            <a:lvl3pPr>
              <a:lnSpc>
                <a:spcPct val="120000"/>
              </a:lnSpc>
              <a:spcBef>
                <a:spcPts val="512"/>
              </a:spcBef>
              <a:buFont typeface="Wingdings" pitchFamily="2" charset="2"/>
              <a:buChar char="ü"/>
              <a:defRPr sz="1200"/>
            </a:lvl3pPr>
            <a:lvl4pPr>
              <a:lnSpc>
                <a:spcPct val="120000"/>
              </a:lnSpc>
              <a:spcBef>
                <a:spcPts val="512"/>
              </a:spcBef>
              <a:defRPr sz="1000"/>
            </a:lvl4pPr>
            <a:lvl5pPr>
              <a:lnSpc>
                <a:spcPct val="120000"/>
              </a:lnSpc>
              <a:spcBef>
                <a:spcPts val="512"/>
              </a:spcBef>
              <a:defRPr sz="10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</p:cSld>
  <p:clrMapOvr>
    <a:masterClrMapping/>
  </p:clrMapOvr>
  <p:transition>
    <p:fade/>
  </p:transition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6" y="465520"/>
            <a:ext cx="9142534" cy="188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3025" y="45243"/>
            <a:ext cx="8691200" cy="528285"/>
          </a:xfrm>
          <a:prstGeom prst="rect">
            <a:avLst/>
          </a:prstGeom>
        </p:spPr>
        <p:txBody>
          <a:bodyPr anchor="ctr"/>
          <a:lstStyle>
            <a:lvl1pPr algn="l">
              <a:defRPr sz="3100" b="1">
                <a:solidFill>
                  <a:srgbClr val="003399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슬라이드 번호 개체 틀 2"/>
          <p:cNvSpPr>
            <a:spLocks noGrp="1"/>
          </p:cNvSpPr>
          <p:nvPr>
            <p:ph type="sldNum" sz="quarter" idx="10"/>
          </p:nvPr>
        </p:nvSpPr>
        <p:spPr>
          <a:xfrm>
            <a:off x="8433292" y="4917285"/>
            <a:ext cx="811823" cy="273844"/>
          </a:xfrm>
          <a:prstGeom prst="rect">
            <a:avLst/>
          </a:prstGeom>
        </p:spPr>
        <p:txBody>
          <a:bodyPr vert="horz" wrap="square" lIns="77953" tIns="38976" rIns="77953" bIns="38976" numCol="1" anchor="ctr" anchorCtr="0" compatLnSpc="1">
            <a:prstTxWarp prst="textNoShape">
              <a:avLst/>
            </a:prstTxWarp>
          </a:bodyPr>
          <a:lstStyle>
            <a:lvl1pPr algn="ctr">
              <a:defRPr kumimoji="0" sz="1000" b="1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defTabSz="77952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mtClean="0"/>
              <a:t>- </a:t>
            </a:r>
            <a:fld id="{638EB434-38D8-44A5-9143-057C25D39DA3}" type="slidenum">
              <a:rPr lang="ko-KR" altLang="en-US" smtClean="0"/>
              <a:pPr defTabSz="779526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ko-KR" smtClean="0"/>
              <a:t> -</a:t>
            </a:r>
            <a:endParaRPr lang="ko-KR" altLang="en-US" dirty="0"/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219778" y="681540"/>
            <a:ext cx="8704447" cy="4247664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512"/>
              </a:spcBef>
              <a:buFontTx/>
              <a:buBlip>
                <a:blip r:embed="rId3"/>
              </a:buBlip>
              <a:defRPr sz="1700" b="1" cap="none" spc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defRPr>
            </a:lvl1pPr>
            <a:lvl2pPr>
              <a:lnSpc>
                <a:spcPct val="120000"/>
              </a:lnSpc>
              <a:spcBef>
                <a:spcPts val="512"/>
              </a:spcBef>
              <a:buFontTx/>
              <a:buBlip>
                <a:blip r:embed="rId4"/>
              </a:buBlip>
              <a:defRPr sz="1400">
                <a:latin typeface="+mj-lt"/>
              </a:defRPr>
            </a:lvl2pPr>
            <a:lvl3pPr>
              <a:lnSpc>
                <a:spcPct val="120000"/>
              </a:lnSpc>
              <a:spcBef>
                <a:spcPts val="512"/>
              </a:spcBef>
              <a:buFont typeface="Wingdings" pitchFamily="2" charset="2"/>
              <a:buChar char="ü"/>
              <a:defRPr sz="1200"/>
            </a:lvl3pPr>
            <a:lvl4pPr>
              <a:lnSpc>
                <a:spcPct val="120000"/>
              </a:lnSpc>
              <a:spcBef>
                <a:spcPts val="512"/>
              </a:spcBef>
              <a:defRPr sz="1000"/>
            </a:lvl4pPr>
            <a:lvl5pPr>
              <a:lnSpc>
                <a:spcPct val="120000"/>
              </a:lnSpc>
              <a:spcBef>
                <a:spcPts val="512"/>
              </a:spcBef>
              <a:defRPr sz="10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</p:cSld>
  <p:clrMapOvr>
    <a:masterClrMapping/>
  </p:clrMapOvr>
  <p:transition>
    <p:fade/>
  </p:transition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02B35-B0DB-4B3B-B13A-9833B2FD27E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0" y="454631"/>
            <a:ext cx="9144000" cy="0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182941" y="33468"/>
            <a:ext cx="8778118" cy="421163"/>
          </a:xfrm>
        </p:spPr>
        <p:txBody>
          <a:bodyPr>
            <a:noAutofit/>
          </a:bodyPr>
          <a:lstStyle>
            <a:lvl1pPr marL="0" algn="l" defTabSz="779526" rtl="0" eaLnBrk="1" latinLnBrk="1" hangingPunct="1">
              <a:defRPr lang="ko-KR" altLang="en-US" sz="2400" kern="1200" dirty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6" y="465520"/>
            <a:ext cx="9142534" cy="188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3025" y="45243"/>
            <a:ext cx="8691200" cy="528285"/>
          </a:xfrm>
          <a:prstGeom prst="rect">
            <a:avLst/>
          </a:prstGeom>
        </p:spPr>
        <p:txBody>
          <a:bodyPr anchor="ctr"/>
          <a:lstStyle>
            <a:lvl1pPr algn="l">
              <a:defRPr sz="3100" b="1">
                <a:solidFill>
                  <a:srgbClr val="003399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슬라이드 번호 개체 틀 2"/>
          <p:cNvSpPr>
            <a:spLocks noGrp="1"/>
          </p:cNvSpPr>
          <p:nvPr>
            <p:ph type="sldNum" sz="quarter" idx="10"/>
          </p:nvPr>
        </p:nvSpPr>
        <p:spPr>
          <a:xfrm>
            <a:off x="8433292" y="4917285"/>
            <a:ext cx="811823" cy="273844"/>
          </a:xfrm>
          <a:prstGeom prst="rect">
            <a:avLst/>
          </a:prstGeom>
        </p:spPr>
        <p:txBody>
          <a:bodyPr vert="horz" wrap="square" lIns="77953" tIns="38976" rIns="77953" bIns="38976" numCol="1" anchor="ctr" anchorCtr="0" compatLnSpc="1">
            <a:prstTxWarp prst="textNoShape">
              <a:avLst/>
            </a:prstTxWarp>
          </a:bodyPr>
          <a:lstStyle>
            <a:lvl1pPr algn="ctr">
              <a:defRPr kumimoji="0" sz="1000" b="1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defTabSz="77952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mtClean="0"/>
              <a:t>- </a:t>
            </a:r>
            <a:fld id="{638EB434-38D8-44A5-9143-057C25D39DA3}" type="slidenum">
              <a:rPr lang="ko-KR" altLang="en-US" smtClean="0"/>
              <a:pPr defTabSz="779526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ko-KR" smtClean="0"/>
              <a:t> -</a:t>
            </a:r>
            <a:endParaRPr lang="ko-KR" altLang="en-US" dirty="0"/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219778" y="681540"/>
            <a:ext cx="8704447" cy="4247664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512"/>
              </a:spcBef>
              <a:buFontTx/>
              <a:buBlip>
                <a:blip r:embed="rId3"/>
              </a:buBlip>
              <a:defRPr sz="1700" b="1" cap="none" spc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defRPr>
            </a:lvl1pPr>
            <a:lvl2pPr>
              <a:lnSpc>
                <a:spcPct val="120000"/>
              </a:lnSpc>
              <a:spcBef>
                <a:spcPts val="512"/>
              </a:spcBef>
              <a:buFontTx/>
              <a:buBlip>
                <a:blip r:embed="rId4"/>
              </a:buBlip>
              <a:defRPr sz="1400">
                <a:latin typeface="+mj-lt"/>
              </a:defRPr>
            </a:lvl2pPr>
            <a:lvl3pPr>
              <a:lnSpc>
                <a:spcPct val="120000"/>
              </a:lnSpc>
              <a:spcBef>
                <a:spcPts val="512"/>
              </a:spcBef>
              <a:buFont typeface="Wingdings" pitchFamily="2" charset="2"/>
              <a:buChar char="ü"/>
              <a:defRPr sz="1200"/>
            </a:lvl3pPr>
            <a:lvl4pPr>
              <a:lnSpc>
                <a:spcPct val="120000"/>
              </a:lnSpc>
              <a:spcBef>
                <a:spcPts val="512"/>
              </a:spcBef>
              <a:defRPr sz="1000"/>
            </a:lvl4pPr>
            <a:lvl5pPr>
              <a:lnSpc>
                <a:spcPct val="120000"/>
              </a:lnSpc>
              <a:spcBef>
                <a:spcPts val="512"/>
              </a:spcBef>
              <a:defRPr sz="10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</p:cSld>
  <p:clrMapOvr>
    <a:masterClrMapping/>
  </p:clrMapOvr>
  <p:transition>
    <p:fade/>
  </p:transition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6" y="465520"/>
            <a:ext cx="9142534" cy="188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3025" y="45243"/>
            <a:ext cx="8691200" cy="528285"/>
          </a:xfrm>
          <a:prstGeom prst="rect">
            <a:avLst/>
          </a:prstGeom>
        </p:spPr>
        <p:txBody>
          <a:bodyPr anchor="ctr"/>
          <a:lstStyle>
            <a:lvl1pPr algn="l">
              <a:defRPr sz="3100" b="1">
                <a:solidFill>
                  <a:srgbClr val="003399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슬라이드 번호 개체 틀 2"/>
          <p:cNvSpPr>
            <a:spLocks noGrp="1"/>
          </p:cNvSpPr>
          <p:nvPr>
            <p:ph type="sldNum" sz="quarter" idx="10"/>
          </p:nvPr>
        </p:nvSpPr>
        <p:spPr>
          <a:xfrm>
            <a:off x="8433292" y="4917285"/>
            <a:ext cx="811823" cy="273844"/>
          </a:xfrm>
          <a:prstGeom prst="rect">
            <a:avLst/>
          </a:prstGeom>
        </p:spPr>
        <p:txBody>
          <a:bodyPr vert="horz" wrap="square" lIns="77953" tIns="38976" rIns="77953" bIns="38976" numCol="1" anchor="ctr" anchorCtr="0" compatLnSpc="1">
            <a:prstTxWarp prst="textNoShape">
              <a:avLst/>
            </a:prstTxWarp>
          </a:bodyPr>
          <a:lstStyle>
            <a:lvl1pPr algn="ctr">
              <a:defRPr kumimoji="0" sz="1000" b="1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defTabSz="77952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mtClean="0"/>
              <a:t>- </a:t>
            </a:r>
            <a:fld id="{638EB434-38D8-44A5-9143-057C25D39DA3}" type="slidenum">
              <a:rPr lang="ko-KR" altLang="en-US" smtClean="0"/>
              <a:pPr defTabSz="779526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ko-KR" smtClean="0"/>
              <a:t> -</a:t>
            </a:r>
            <a:endParaRPr lang="ko-KR" altLang="en-US" dirty="0"/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219778" y="681540"/>
            <a:ext cx="8704447" cy="4247664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512"/>
              </a:spcBef>
              <a:buFontTx/>
              <a:buBlip>
                <a:blip r:embed="rId3"/>
              </a:buBlip>
              <a:defRPr sz="1700" b="1" cap="none" spc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defRPr>
            </a:lvl1pPr>
            <a:lvl2pPr>
              <a:lnSpc>
                <a:spcPct val="120000"/>
              </a:lnSpc>
              <a:spcBef>
                <a:spcPts val="512"/>
              </a:spcBef>
              <a:buFontTx/>
              <a:buBlip>
                <a:blip r:embed="rId4"/>
              </a:buBlip>
              <a:defRPr sz="1400">
                <a:latin typeface="+mj-lt"/>
              </a:defRPr>
            </a:lvl2pPr>
            <a:lvl3pPr>
              <a:lnSpc>
                <a:spcPct val="120000"/>
              </a:lnSpc>
              <a:spcBef>
                <a:spcPts val="512"/>
              </a:spcBef>
              <a:buFont typeface="Wingdings" pitchFamily="2" charset="2"/>
              <a:buChar char="ü"/>
              <a:defRPr sz="1200"/>
            </a:lvl3pPr>
            <a:lvl4pPr>
              <a:lnSpc>
                <a:spcPct val="120000"/>
              </a:lnSpc>
              <a:spcBef>
                <a:spcPts val="512"/>
              </a:spcBef>
              <a:defRPr sz="1000"/>
            </a:lvl4pPr>
            <a:lvl5pPr>
              <a:lnSpc>
                <a:spcPct val="120000"/>
              </a:lnSpc>
              <a:spcBef>
                <a:spcPts val="512"/>
              </a:spcBef>
              <a:defRPr sz="10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</p:cSld>
  <p:clrMapOvr>
    <a:masterClrMapping/>
  </p:clrMapOvr>
  <p:transition>
    <p:fade/>
  </p:transition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6" y="465520"/>
            <a:ext cx="9142534" cy="188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3025" y="45243"/>
            <a:ext cx="8691200" cy="528285"/>
          </a:xfrm>
          <a:prstGeom prst="rect">
            <a:avLst/>
          </a:prstGeom>
        </p:spPr>
        <p:txBody>
          <a:bodyPr anchor="ctr"/>
          <a:lstStyle>
            <a:lvl1pPr algn="l">
              <a:defRPr sz="3100" b="1">
                <a:solidFill>
                  <a:srgbClr val="003399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슬라이드 번호 개체 틀 2"/>
          <p:cNvSpPr>
            <a:spLocks noGrp="1"/>
          </p:cNvSpPr>
          <p:nvPr>
            <p:ph type="sldNum" sz="quarter" idx="10"/>
          </p:nvPr>
        </p:nvSpPr>
        <p:spPr>
          <a:xfrm>
            <a:off x="8433292" y="4917285"/>
            <a:ext cx="811823" cy="273844"/>
          </a:xfrm>
          <a:prstGeom prst="rect">
            <a:avLst/>
          </a:prstGeom>
        </p:spPr>
        <p:txBody>
          <a:bodyPr vert="horz" wrap="square" lIns="77953" tIns="38976" rIns="77953" bIns="38976" numCol="1" anchor="ctr" anchorCtr="0" compatLnSpc="1">
            <a:prstTxWarp prst="textNoShape">
              <a:avLst/>
            </a:prstTxWarp>
          </a:bodyPr>
          <a:lstStyle>
            <a:lvl1pPr algn="ctr">
              <a:defRPr kumimoji="0" sz="1000" b="1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defTabSz="77952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mtClean="0"/>
              <a:t>- </a:t>
            </a:r>
            <a:fld id="{638EB434-38D8-44A5-9143-057C25D39DA3}" type="slidenum">
              <a:rPr lang="ko-KR" altLang="en-US" smtClean="0"/>
              <a:pPr defTabSz="779526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ko-KR" smtClean="0"/>
              <a:t> -</a:t>
            </a:r>
            <a:endParaRPr lang="ko-KR" altLang="en-US" dirty="0"/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219778" y="681540"/>
            <a:ext cx="8704447" cy="4247664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512"/>
              </a:spcBef>
              <a:buFontTx/>
              <a:buBlip>
                <a:blip r:embed="rId3"/>
              </a:buBlip>
              <a:defRPr sz="1700" b="1" cap="none" spc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defRPr>
            </a:lvl1pPr>
            <a:lvl2pPr>
              <a:lnSpc>
                <a:spcPct val="120000"/>
              </a:lnSpc>
              <a:spcBef>
                <a:spcPts val="512"/>
              </a:spcBef>
              <a:buFontTx/>
              <a:buBlip>
                <a:blip r:embed="rId4"/>
              </a:buBlip>
              <a:defRPr sz="1400">
                <a:latin typeface="+mj-lt"/>
              </a:defRPr>
            </a:lvl2pPr>
            <a:lvl3pPr>
              <a:lnSpc>
                <a:spcPct val="120000"/>
              </a:lnSpc>
              <a:spcBef>
                <a:spcPts val="512"/>
              </a:spcBef>
              <a:buFont typeface="Wingdings" pitchFamily="2" charset="2"/>
              <a:buChar char="ü"/>
              <a:defRPr sz="1200"/>
            </a:lvl3pPr>
            <a:lvl4pPr>
              <a:lnSpc>
                <a:spcPct val="120000"/>
              </a:lnSpc>
              <a:spcBef>
                <a:spcPts val="512"/>
              </a:spcBef>
              <a:defRPr sz="1000"/>
            </a:lvl4pPr>
            <a:lvl5pPr>
              <a:lnSpc>
                <a:spcPct val="120000"/>
              </a:lnSpc>
              <a:spcBef>
                <a:spcPts val="512"/>
              </a:spcBef>
              <a:defRPr sz="10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</p:cSld>
  <p:clrMapOvr>
    <a:masterClrMapping/>
  </p:clrMapOvr>
  <p:transition>
    <p:fade/>
  </p:transition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6" y="465520"/>
            <a:ext cx="9142534" cy="188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3025" y="45243"/>
            <a:ext cx="8691200" cy="528285"/>
          </a:xfrm>
          <a:prstGeom prst="rect">
            <a:avLst/>
          </a:prstGeom>
        </p:spPr>
        <p:txBody>
          <a:bodyPr anchor="ctr"/>
          <a:lstStyle>
            <a:lvl1pPr algn="l">
              <a:defRPr sz="3100" b="1">
                <a:solidFill>
                  <a:srgbClr val="003399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슬라이드 번호 개체 틀 2"/>
          <p:cNvSpPr>
            <a:spLocks noGrp="1"/>
          </p:cNvSpPr>
          <p:nvPr>
            <p:ph type="sldNum" sz="quarter" idx="10"/>
          </p:nvPr>
        </p:nvSpPr>
        <p:spPr>
          <a:xfrm>
            <a:off x="8433292" y="4917285"/>
            <a:ext cx="811823" cy="273844"/>
          </a:xfrm>
          <a:prstGeom prst="rect">
            <a:avLst/>
          </a:prstGeom>
        </p:spPr>
        <p:txBody>
          <a:bodyPr vert="horz" wrap="square" lIns="77953" tIns="38976" rIns="77953" bIns="38976" numCol="1" anchor="ctr" anchorCtr="0" compatLnSpc="1">
            <a:prstTxWarp prst="textNoShape">
              <a:avLst/>
            </a:prstTxWarp>
          </a:bodyPr>
          <a:lstStyle>
            <a:lvl1pPr algn="ctr">
              <a:defRPr kumimoji="0" sz="1000" b="1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defTabSz="77952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mtClean="0"/>
              <a:t>- </a:t>
            </a:r>
            <a:fld id="{638EB434-38D8-44A5-9143-057C25D39DA3}" type="slidenum">
              <a:rPr lang="ko-KR" altLang="en-US" smtClean="0"/>
              <a:pPr defTabSz="779526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ko-KR" smtClean="0"/>
              <a:t> -</a:t>
            </a:r>
            <a:endParaRPr lang="ko-KR" altLang="en-US" dirty="0"/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219778" y="681540"/>
            <a:ext cx="8704447" cy="4247664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512"/>
              </a:spcBef>
              <a:buFontTx/>
              <a:buBlip>
                <a:blip r:embed="rId3"/>
              </a:buBlip>
              <a:defRPr sz="1700" b="1" cap="none" spc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defRPr>
            </a:lvl1pPr>
            <a:lvl2pPr>
              <a:lnSpc>
                <a:spcPct val="120000"/>
              </a:lnSpc>
              <a:spcBef>
                <a:spcPts val="512"/>
              </a:spcBef>
              <a:buFontTx/>
              <a:buBlip>
                <a:blip r:embed="rId4"/>
              </a:buBlip>
              <a:defRPr sz="1400">
                <a:latin typeface="+mj-lt"/>
              </a:defRPr>
            </a:lvl2pPr>
            <a:lvl3pPr>
              <a:lnSpc>
                <a:spcPct val="120000"/>
              </a:lnSpc>
              <a:spcBef>
                <a:spcPts val="512"/>
              </a:spcBef>
              <a:buFont typeface="Wingdings" pitchFamily="2" charset="2"/>
              <a:buChar char="ü"/>
              <a:defRPr sz="1200"/>
            </a:lvl3pPr>
            <a:lvl4pPr>
              <a:lnSpc>
                <a:spcPct val="120000"/>
              </a:lnSpc>
              <a:spcBef>
                <a:spcPts val="512"/>
              </a:spcBef>
              <a:defRPr sz="1000"/>
            </a:lvl4pPr>
            <a:lvl5pPr>
              <a:lnSpc>
                <a:spcPct val="120000"/>
              </a:lnSpc>
              <a:spcBef>
                <a:spcPts val="512"/>
              </a:spcBef>
              <a:defRPr sz="10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</p:cSld>
  <p:clrMapOvr>
    <a:masterClrMapping/>
  </p:clrMapOvr>
  <p:transition>
    <p:fade/>
  </p:transition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6" y="465520"/>
            <a:ext cx="9142534" cy="188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3025" y="45243"/>
            <a:ext cx="8691200" cy="528285"/>
          </a:xfrm>
          <a:prstGeom prst="rect">
            <a:avLst/>
          </a:prstGeom>
        </p:spPr>
        <p:txBody>
          <a:bodyPr anchor="ctr"/>
          <a:lstStyle>
            <a:lvl1pPr algn="l">
              <a:defRPr sz="3100" b="1">
                <a:solidFill>
                  <a:srgbClr val="003399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슬라이드 번호 개체 틀 2"/>
          <p:cNvSpPr>
            <a:spLocks noGrp="1"/>
          </p:cNvSpPr>
          <p:nvPr>
            <p:ph type="sldNum" sz="quarter" idx="10"/>
          </p:nvPr>
        </p:nvSpPr>
        <p:spPr>
          <a:xfrm>
            <a:off x="8433292" y="4917285"/>
            <a:ext cx="811823" cy="273844"/>
          </a:xfrm>
          <a:prstGeom prst="rect">
            <a:avLst/>
          </a:prstGeom>
        </p:spPr>
        <p:txBody>
          <a:bodyPr vert="horz" wrap="square" lIns="77953" tIns="38976" rIns="77953" bIns="38976" numCol="1" anchor="ctr" anchorCtr="0" compatLnSpc="1">
            <a:prstTxWarp prst="textNoShape">
              <a:avLst/>
            </a:prstTxWarp>
          </a:bodyPr>
          <a:lstStyle>
            <a:lvl1pPr algn="ctr">
              <a:defRPr kumimoji="0" sz="1000" b="1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defTabSz="77952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mtClean="0"/>
              <a:t>- </a:t>
            </a:r>
            <a:fld id="{638EB434-38D8-44A5-9143-057C25D39DA3}" type="slidenum">
              <a:rPr lang="ko-KR" altLang="en-US" smtClean="0"/>
              <a:pPr defTabSz="779526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ko-KR" smtClean="0"/>
              <a:t> -</a:t>
            </a:r>
            <a:endParaRPr lang="ko-KR" altLang="en-US" dirty="0"/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219778" y="681540"/>
            <a:ext cx="8704447" cy="4247664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512"/>
              </a:spcBef>
              <a:buFontTx/>
              <a:buBlip>
                <a:blip r:embed="rId3"/>
              </a:buBlip>
              <a:defRPr sz="1700" b="1" cap="none" spc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defRPr>
            </a:lvl1pPr>
            <a:lvl2pPr>
              <a:lnSpc>
                <a:spcPct val="120000"/>
              </a:lnSpc>
              <a:spcBef>
                <a:spcPts val="512"/>
              </a:spcBef>
              <a:buFontTx/>
              <a:buBlip>
                <a:blip r:embed="rId4"/>
              </a:buBlip>
              <a:defRPr sz="1400">
                <a:latin typeface="+mj-lt"/>
              </a:defRPr>
            </a:lvl2pPr>
            <a:lvl3pPr>
              <a:lnSpc>
                <a:spcPct val="120000"/>
              </a:lnSpc>
              <a:spcBef>
                <a:spcPts val="512"/>
              </a:spcBef>
              <a:buFont typeface="Wingdings" pitchFamily="2" charset="2"/>
              <a:buChar char="ü"/>
              <a:defRPr sz="1200"/>
            </a:lvl3pPr>
            <a:lvl4pPr>
              <a:lnSpc>
                <a:spcPct val="120000"/>
              </a:lnSpc>
              <a:spcBef>
                <a:spcPts val="512"/>
              </a:spcBef>
              <a:defRPr sz="1000"/>
            </a:lvl4pPr>
            <a:lvl5pPr>
              <a:lnSpc>
                <a:spcPct val="120000"/>
              </a:lnSpc>
              <a:spcBef>
                <a:spcPts val="512"/>
              </a:spcBef>
              <a:defRPr sz="10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</p:cSld>
  <p:clrMapOvr>
    <a:masterClrMapping/>
  </p:clrMapOvr>
  <p:transition>
    <p:fade/>
  </p:transition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6" y="465520"/>
            <a:ext cx="9142534" cy="188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3025" y="45243"/>
            <a:ext cx="8691200" cy="528285"/>
          </a:xfrm>
          <a:prstGeom prst="rect">
            <a:avLst/>
          </a:prstGeom>
        </p:spPr>
        <p:txBody>
          <a:bodyPr anchor="ctr"/>
          <a:lstStyle>
            <a:lvl1pPr algn="l">
              <a:defRPr sz="3100" b="1">
                <a:solidFill>
                  <a:srgbClr val="003399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슬라이드 번호 개체 틀 2"/>
          <p:cNvSpPr>
            <a:spLocks noGrp="1"/>
          </p:cNvSpPr>
          <p:nvPr>
            <p:ph type="sldNum" sz="quarter" idx="10"/>
          </p:nvPr>
        </p:nvSpPr>
        <p:spPr>
          <a:xfrm>
            <a:off x="8433292" y="4917285"/>
            <a:ext cx="811823" cy="273844"/>
          </a:xfrm>
          <a:prstGeom prst="rect">
            <a:avLst/>
          </a:prstGeom>
        </p:spPr>
        <p:txBody>
          <a:bodyPr vert="horz" wrap="square" lIns="77953" tIns="38976" rIns="77953" bIns="38976" numCol="1" anchor="ctr" anchorCtr="0" compatLnSpc="1">
            <a:prstTxWarp prst="textNoShape">
              <a:avLst/>
            </a:prstTxWarp>
          </a:bodyPr>
          <a:lstStyle>
            <a:lvl1pPr algn="ctr">
              <a:defRPr kumimoji="0" sz="1000" b="1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defTabSz="77952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mtClean="0"/>
              <a:t>- </a:t>
            </a:r>
            <a:fld id="{638EB434-38D8-44A5-9143-057C25D39DA3}" type="slidenum">
              <a:rPr lang="ko-KR" altLang="en-US" smtClean="0"/>
              <a:pPr defTabSz="779526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ko-KR" smtClean="0"/>
              <a:t> -</a:t>
            </a:r>
            <a:endParaRPr lang="ko-KR" altLang="en-US" dirty="0"/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219778" y="681540"/>
            <a:ext cx="8704447" cy="4247664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512"/>
              </a:spcBef>
              <a:buFontTx/>
              <a:buBlip>
                <a:blip r:embed="rId3"/>
              </a:buBlip>
              <a:defRPr sz="1700" b="1" cap="none" spc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defRPr>
            </a:lvl1pPr>
            <a:lvl2pPr>
              <a:lnSpc>
                <a:spcPct val="120000"/>
              </a:lnSpc>
              <a:spcBef>
                <a:spcPts val="512"/>
              </a:spcBef>
              <a:buFontTx/>
              <a:buBlip>
                <a:blip r:embed="rId4"/>
              </a:buBlip>
              <a:defRPr sz="1400">
                <a:latin typeface="+mj-lt"/>
              </a:defRPr>
            </a:lvl2pPr>
            <a:lvl3pPr>
              <a:lnSpc>
                <a:spcPct val="120000"/>
              </a:lnSpc>
              <a:spcBef>
                <a:spcPts val="512"/>
              </a:spcBef>
              <a:buFont typeface="Wingdings" pitchFamily="2" charset="2"/>
              <a:buChar char="ü"/>
              <a:defRPr sz="1200"/>
            </a:lvl3pPr>
            <a:lvl4pPr>
              <a:lnSpc>
                <a:spcPct val="120000"/>
              </a:lnSpc>
              <a:spcBef>
                <a:spcPts val="512"/>
              </a:spcBef>
              <a:defRPr sz="1000"/>
            </a:lvl4pPr>
            <a:lvl5pPr>
              <a:lnSpc>
                <a:spcPct val="120000"/>
              </a:lnSpc>
              <a:spcBef>
                <a:spcPts val="512"/>
              </a:spcBef>
              <a:defRPr sz="10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</p:cSld>
  <p:clrMapOvr>
    <a:masterClrMapping/>
  </p:clrMapOvr>
  <p:transition>
    <p:fade/>
  </p:transition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6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82941" y="33468"/>
            <a:ext cx="8778118" cy="421163"/>
          </a:xfrm>
        </p:spPr>
        <p:txBody>
          <a:bodyPr>
            <a:noAutofit/>
          </a:bodyPr>
          <a:lstStyle>
            <a:lvl1pPr marL="0" algn="l" defTabSz="779526" rtl="0" eaLnBrk="1" latinLnBrk="1" hangingPunct="1">
              <a:defRPr lang="ko-KR" altLang="en-US" sz="2400" b="1" i="0" kern="1200" baseline="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82941" y="573528"/>
            <a:ext cx="8778118" cy="4266474"/>
          </a:xfrm>
        </p:spPr>
        <p:txBody>
          <a:bodyPr>
            <a:normAutofit/>
          </a:bodyPr>
          <a:lstStyle>
            <a:lvl1pPr marL="231422" indent="-231422">
              <a:lnSpc>
                <a:spcPct val="120000"/>
              </a:lnSpc>
              <a:spcBef>
                <a:spcPts val="512"/>
              </a:spcBef>
              <a:spcAft>
                <a:spcPts val="0"/>
              </a:spcAft>
              <a:buFontTx/>
              <a:buBlip>
                <a:blip r:embed="rId2"/>
              </a:buBlip>
              <a:defRPr sz="1700" b="1">
                <a:solidFill>
                  <a:schemeClr val="tx1"/>
                </a:solidFill>
              </a:defRPr>
            </a:lvl1pPr>
            <a:lvl2pPr marL="461491" indent="-230068">
              <a:lnSpc>
                <a:spcPct val="120000"/>
              </a:lnSpc>
              <a:defRPr sz="1500" b="1"/>
            </a:lvl2pPr>
            <a:lvl3pPr marL="613065" indent="-151575">
              <a:lnSpc>
                <a:spcPct val="120000"/>
              </a:lnSpc>
              <a:defRPr sz="1400"/>
            </a:lvl3pPr>
            <a:lvl4pPr marL="764640" indent="-151575">
              <a:lnSpc>
                <a:spcPct val="120000"/>
              </a:lnSpc>
              <a:defRPr sz="1200"/>
            </a:lvl4pPr>
            <a:lvl5pPr marL="916214" indent="-151575">
              <a:lnSpc>
                <a:spcPct val="120000"/>
              </a:lnSpc>
              <a:defRPr sz="12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cxnSp>
        <p:nvCxnSpPr>
          <p:cNvPr id="8" name="직선 연결선 7"/>
          <p:cNvCxnSpPr/>
          <p:nvPr userDrawn="1"/>
        </p:nvCxnSpPr>
        <p:spPr>
          <a:xfrm>
            <a:off x="0" y="454631"/>
            <a:ext cx="9144000" cy="0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0" y="4923287"/>
            <a:ext cx="9144000" cy="273844"/>
          </a:xfrm>
          <a:prstGeom prst="rect">
            <a:avLst/>
          </a:prstGeom>
        </p:spPr>
        <p:txBody>
          <a:bodyPr vert="horz" lIns="77945" tIns="38972" rIns="77945" bIns="38972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773AC-BB69-4DA1-BD5B-CB8B28EF4F5D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932989"/>
      </p:ext>
    </p:extLst>
  </p:cSld>
  <p:clrMapOvr>
    <a:masterClrMapping/>
  </p:clrMapOvr>
  <p:transition>
    <p:pull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54"/>
            <a:ext cx="7772400" cy="110251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6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89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9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8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83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8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7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767297"/>
            <a:ext cx="2895600" cy="273844"/>
          </a:xfrm>
          <a:prstGeom prst="rect">
            <a:avLst/>
          </a:prstGeom>
        </p:spPr>
        <p:txBody>
          <a:bodyPr lIns="77945" tIns="38972" rIns="77945" bIns="38972"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ko-KR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14102B35-B0DB-4B3B-B13A-9833B2FD27E2}" type="slidenum">
              <a:rPr lang="ko-KR" alt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379924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102B35-B0DB-4B3B-B13A-9833B2FD27E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2"/>
          </p:nvPr>
        </p:nvSpPr>
        <p:spPr>
          <a:xfrm>
            <a:off x="182857" y="572400"/>
            <a:ext cx="8777142" cy="4266000"/>
          </a:xfrm>
        </p:spPr>
        <p:txBody>
          <a:bodyPr/>
          <a:lstStyle>
            <a:lvl1pPr marL="230175" indent="-230175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0" y="454631"/>
            <a:ext cx="9144000" cy="0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182942" y="33468"/>
            <a:ext cx="8778118" cy="421163"/>
          </a:xfrm>
        </p:spPr>
        <p:txBody>
          <a:bodyPr>
            <a:noAutofit/>
          </a:bodyPr>
          <a:lstStyle>
            <a:lvl1pPr marL="0" algn="l" defTabSz="779526" rtl="0" eaLnBrk="1" latinLnBrk="1" hangingPunct="1">
              <a:defRPr lang="ko-KR" altLang="en-US" sz="2400" kern="1200" dirty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18814862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02B35-B0DB-4B3B-B13A-9833B2FD27E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9" name="직선 연결선 8"/>
          <p:cNvCxnSpPr/>
          <p:nvPr userDrawn="1"/>
        </p:nvCxnSpPr>
        <p:spPr>
          <a:xfrm>
            <a:off x="0" y="454631"/>
            <a:ext cx="9144000" cy="0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182941" y="33468"/>
            <a:ext cx="8778118" cy="421163"/>
          </a:xfrm>
        </p:spPr>
        <p:txBody>
          <a:bodyPr>
            <a:noAutofit/>
          </a:bodyPr>
          <a:lstStyle>
            <a:lvl1pPr marL="0" algn="l" defTabSz="779526" rtl="0" eaLnBrk="1" latinLnBrk="1" hangingPunct="1">
              <a:defRPr lang="ko-KR" altLang="en-US" sz="2400" kern="1200" dirty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653648"/>
            <a:ext cx="8229600" cy="857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kumimoji="1" lang="ko-KR" altLang="en-US" sz="3100" b="1" kern="1200" dirty="0">
                <a:ln w="11430"/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1"/>
          </p:nvPr>
        </p:nvSpPr>
        <p:spPr>
          <a:xfrm>
            <a:off x="0" y="4923287"/>
            <a:ext cx="9144000" cy="273844"/>
          </a:xfrm>
        </p:spPr>
        <p:txBody>
          <a:bodyPr/>
          <a:lstStyle/>
          <a:p>
            <a:fld id="{14102B35-B0DB-4B3B-B13A-9833B2FD27E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02B35-B0DB-4B3B-B13A-9833B2FD27E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0" y="454631"/>
            <a:ext cx="9144000" cy="0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7735868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lIns="77945" tIns="38972" rIns="77945" bIns="38972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cxnSp>
        <p:nvCxnSpPr>
          <p:cNvPr id="9" name="직선 연결선 8"/>
          <p:cNvCxnSpPr/>
          <p:nvPr userDrawn="1"/>
        </p:nvCxnSpPr>
        <p:spPr>
          <a:xfrm>
            <a:off x="0" y="454631"/>
            <a:ext cx="9144000" cy="0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6" descr="J:\삼성\7월\LSI 마스터작업\work\confidential copy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114103" y="107139"/>
            <a:ext cx="878188" cy="225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0" y="4923287"/>
            <a:ext cx="9144000" cy="273844"/>
          </a:xfrm>
        </p:spPr>
        <p:txBody>
          <a:bodyPr/>
          <a:lstStyle/>
          <a:p>
            <a:fld id="{14102B35-B0DB-4B3B-B13A-9833B2FD27E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124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14" y="4767285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9" name="직선 연결선 8"/>
          <p:cNvCxnSpPr/>
          <p:nvPr userDrawn="1"/>
        </p:nvCxnSpPr>
        <p:spPr>
          <a:xfrm>
            <a:off x="0" y="519522"/>
            <a:ext cx="9144000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6" descr="J:\삼성\7월\LSI 마스터작업\work\confidential copy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114103" y="107139"/>
            <a:ext cx="878188" cy="225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0" y="4923287"/>
            <a:ext cx="9144000" cy="273844"/>
          </a:xfrm>
        </p:spPr>
        <p:txBody>
          <a:bodyPr/>
          <a:lstStyle/>
          <a:p>
            <a:fld id="{14102B35-B0DB-4B3B-B13A-9833B2FD27E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266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14" y="4767285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9" name="직선 연결선 8"/>
          <p:cNvCxnSpPr/>
          <p:nvPr userDrawn="1"/>
        </p:nvCxnSpPr>
        <p:spPr>
          <a:xfrm>
            <a:off x="0" y="519522"/>
            <a:ext cx="9144000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6" descr="J:\삼성\7월\LSI 마스터작업\work\confidential copy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114103" y="107139"/>
            <a:ext cx="878188" cy="225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0" y="4923287"/>
            <a:ext cx="9144000" cy="273844"/>
          </a:xfrm>
        </p:spPr>
        <p:txBody>
          <a:bodyPr/>
          <a:lstStyle/>
          <a:p>
            <a:fld id="{14102B35-B0DB-4B3B-B13A-9833B2FD27E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260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0" y="4923287"/>
            <a:ext cx="9144000" cy="273844"/>
          </a:xfrm>
          <a:prstGeom prst="rect">
            <a:avLst/>
          </a:prstGeom>
        </p:spPr>
        <p:txBody>
          <a:bodyPr vert="horz" lIns="77945" tIns="38972" rIns="77945" bIns="38972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02B35-B0DB-4B3B-B13A-9833B2FD27E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73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7" Type="http://schemas.openxmlformats.org/officeDocument/2006/relationships/image" Target="../media/image9.gif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6.gif"/><Relationship Id="rId5" Type="http://schemas.openxmlformats.org/officeDocument/2006/relationships/image" Target="../media/image8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77945" tIns="38972" rIns="77945" bIns="38972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vert="horz" lIns="77945" tIns="38972" rIns="77945" bIns="38972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14" y="4767297"/>
            <a:ext cx="2133600" cy="273844"/>
          </a:xfrm>
          <a:prstGeom prst="rect">
            <a:avLst/>
          </a:prstGeom>
        </p:spPr>
        <p:txBody>
          <a:bodyPr vert="horz" lIns="77945" tIns="38972" rIns="77945" bIns="38972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0" y="4923287"/>
            <a:ext cx="9144000" cy="273844"/>
          </a:xfrm>
          <a:prstGeom prst="rect">
            <a:avLst/>
          </a:prstGeom>
        </p:spPr>
        <p:txBody>
          <a:bodyPr vert="horz" lIns="77945" tIns="38972" rIns="77945" bIns="38972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773AC-BB69-4DA1-BD5B-CB8B28EF4F5D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2" r:id="rId5"/>
    <p:sldLayoutId id="2147483773" r:id="rId6"/>
    <p:sldLayoutId id="2147483775" r:id="rId7"/>
    <p:sldLayoutId id="2147483777" r:id="rId8"/>
    <p:sldLayoutId id="2147483778" r:id="rId9"/>
    <p:sldLayoutId id="2147483869" r:id="rId10"/>
    <p:sldLayoutId id="2147483762" r:id="rId11"/>
    <p:sldLayoutId id="2147483764" r:id="rId12"/>
    <p:sldLayoutId id="2147483765" r:id="rId13"/>
    <p:sldLayoutId id="2147483861" r:id="rId14"/>
    <p:sldLayoutId id="2147483862" r:id="rId15"/>
    <p:sldLayoutId id="2147483872" r:id="rId16"/>
    <p:sldLayoutId id="2147483873" r:id="rId17"/>
    <p:sldLayoutId id="2147483874" r:id="rId18"/>
    <p:sldLayoutId id="2147483875" r:id="rId19"/>
    <p:sldLayoutId id="2147483876" r:id="rId20"/>
    <p:sldLayoutId id="2147483877" r:id="rId21"/>
    <p:sldLayoutId id="2147483878" r:id="rId22"/>
    <p:sldLayoutId id="2147483879" r:id="rId23"/>
    <p:sldLayoutId id="2147483880" r:id="rId24"/>
    <p:sldLayoutId id="2147483881" r:id="rId25"/>
    <p:sldLayoutId id="2147483914" r:id="rId26"/>
  </p:sldLayoutIdLst>
  <p:transition>
    <p:pull dir="r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779448" rtl="0" eaLnBrk="1" latinLnBrk="1" hangingPunct="1">
        <a:spcBef>
          <a:spcPct val="0"/>
        </a:spcBef>
        <a:buNone/>
        <a:defRPr sz="3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2293" indent="-292293" algn="l" defTabSz="779448" rtl="0" eaLnBrk="1" latinLnBrk="1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33302" indent="-243577" algn="l" defTabSz="779448" rtl="0" eaLnBrk="1" latinLnBrk="1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4310" indent="-194862" algn="l" defTabSz="779448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64034" indent="-194862" algn="l" defTabSz="779448" rtl="0" eaLnBrk="1" latinLnBrk="1" hangingPunct="1">
        <a:spcBef>
          <a:spcPct val="20000"/>
        </a:spcBef>
        <a:buFont typeface="Arial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53758" indent="-194862" algn="l" defTabSz="779448" rtl="0" eaLnBrk="1" latinLnBrk="1" hangingPunct="1">
        <a:spcBef>
          <a:spcPct val="20000"/>
        </a:spcBef>
        <a:buFont typeface="Arial" pitchFamily="34" charset="0"/>
        <a:buChar char="»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43482" indent="-194862" algn="l" defTabSz="779448" rtl="0" eaLnBrk="1" latinLnBrk="1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3205" indent="-194862" algn="l" defTabSz="779448" rtl="0" eaLnBrk="1" latinLnBrk="1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930" indent="-194862" algn="l" defTabSz="779448" rtl="0" eaLnBrk="1" latinLnBrk="1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2654" indent="-194862" algn="l" defTabSz="779448" rtl="0" eaLnBrk="1" latinLnBrk="1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724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448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9171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896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620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8344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8068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793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77945" tIns="38972" rIns="77945" bIns="38972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vert="horz" lIns="77945" tIns="38972" rIns="77945" bIns="38972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14" y="4767297"/>
            <a:ext cx="2133600" cy="273844"/>
          </a:xfrm>
          <a:prstGeom prst="rect">
            <a:avLst/>
          </a:prstGeom>
        </p:spPr>
        <p:txBody>
          <a:bodyPr vert="horz" lIns="77945" tIns="38972" rIns="77945" bIns="38972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0" y="4923287"/>
            <a:ext cx="9144000" cy="273844"/>
          </a:xfrm>
          <a:prstGeom prst="rect">
            <a:avLst/>
          </a:prstGeom>
        </p:spPr>
        <p:txBody>
          <a:bodyPr vert="horz" lIns="77945" tIns="38972" rIns="77945" bIns="38972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02B35-B0DB-4B3B-B13A-9833B2FD27E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6" descr="J:\삼성\7월\LSI 마스터작업\work\confidential copy.png"/>
          <p:cNvPicPr>
            <a:picLocks noChangeAspect="1" noChangeArrowheads="1"/>
          </p:cNvPicPr>
          <p:nvPr userDrawn="1"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145455" y="81000"/>
            <a:ext cx="878188" cy="225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6"/>
          <p:cNvSpPr>
            <a:spLocks noChangeArrowheads="1"/>
          </p:cNvSpPr>
          <p:nvPr userDrawn="1"/>
        </p:nvSpPr>
        <p:spPr bwMode="auto">
          <a:xfrm>
            <a:off x="6157510" y="4953393"/>
            <a:ext cx="2989357" cy="214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4887" tIns="14887" rIns="14887" bIns="14887">
            <a:spAutoFit/>
          </a:bodyPr>
          <a:lstStyle/>
          <a:p>
            <a:pPr algn="r">
              <a:spcBef>
                <a:spcPct val="0"/>
              </a:spcBef>
              <a:defRPr/>
            </a:pPr>
            <a:r>
              <a:rPr lang="ko-KR" altLang="en-US" sz="1200" b="1" smtClean="0">
                <a:solidFill>
                  <a:srgbClr val="0000CC"/>
                </a:solidFill>
                <a:latin typeface="Monotype Corsiva" pitchFamily="66" charset="0"/>
                <a:ea typeface="바탕체" pitchFamily="17" charset="-127"/>
              </a:rPr>
              <a:t>강건한 기반 기술력</a:t>
            </a:r>
            <a:r>
              <a:rPr lang="en-US" altLang="ko-KR" sz="1200" b="1" smtClean="0">
                <a:solidFill>
                  <a:srgbClr val="0000CC"/>
                </a:solidFill>
                <a:latin typeface="Monotype Corsiva" pitchFamily="66" charset="0"/>
                <a:ea typeface="바탕체" pitchFamily="17" charset="-127"/>
              </a:rPr>
              <a:t>, </a:t>
            </a:r>
            <a:r>
              <a:rPr lang="ko-KR" altLang="en-US" sz="1200" b="1" smtClean="0">
                <a:solidFill>
                  <a:srgbClr val="0000CC"/>
                </a:solidFill>
                <a:latin typeface="Monotype Corsiva" pitchFamily="66" charset="0"/>
                <a:ea typeface="바탕체" pitchFamily="17" charset="-127"/>
              </a:rPr>
              <a:t>최고의 설계 경쟁력</a:t>
            </a:r>
            <a:endParaRPr lang="en-US" altLang="ko-KR" sz="1200" b="1" smtClean="0">
              <a:solidFill>
                <a:srgbClr val="0000CC"/>
              </a:solidFill>
              <a:latin typeface="Monotype Corsiva" pitchFamily="66" charset="0"/>
              <a:ea typeface="바탕체" pitchFamily="17" charset="-127"/>
            </a:endParaRPr>
          </a:p>
        </p:txBody>
      </p:sp>
      <p:sp>
        <p:nvSpPr>
          <p:cNvPr id="11" name="Rectangle 6"/>
          <p:cNvSpPr>
            <a:spLocks noChangeArrowheads="1"/>
          </p:cNvSpPr>
          <p:nvPr userDrawn="1"/>
        </p:nvSpPr>
        <p:spPr bwMode="auto">
          <a:xfrm>
            <a:off x="1" y="4955490"/>
            <a:ext cx="2989357" cy="214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4887" tIns="14887" rIns="14887" bIns="14887">
            <a:spAutoFit/>
          </a:bodyPr>
          <a:lstStyle>
            <a:defPPr>
              <a:defRPr lang="ko-KR"/>
            </a:defPPr>
            <a:lvl1pPr marL="0" algn="l" defTabSz="905946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2972" algn="l" defTabSz="905946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5946" algn="l" defTabSz="905946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8914" algn="l" defTabSz="905946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11862" algn="l" defTabSz="905946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4859" algn="l" defTabSz="905946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17829" algn="l" defTabSz="905946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70804" algn="l" defTabSz="905946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23780" algn="l" defTabSz="905946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ko-KR" sz="1200" b="1" smtClean="0">
                <a:solidFill>
                  <a:srgbClr val="0000CC"/>
                </a:solidFill>
                <a:latin typeface="Monotype Corsiva" pitchFamily="66" charset="0"/>
                <a:ea typeface="바탕체" pitchFamily="17" charset="-127"/>
              </a:rPr>
              <a:t>IDT (Infra Design &amp; Technology)</a:t>
            </a:r>
            <a:endParaRPr lang="en-US" altLang="ko-KR" sz="1200" b="1" dirty="0" smtClean="0">
              <a:solidFill>
                <a:srgbClr val="0000CC"/>
              </a:solidFill>
              <a:latin typeface="Monotype Corsiva" pitchFamily="66" charset="0"/>
              <a:ea typeface="바탕체" pitchFamily="17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95371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911" r:id="rId2"/>
  </p:sldLayoutIdLst>
  <p:transition>
    <p:pull dir="r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779448" rtl="0" eaLnBrk="1" latinLnBrk="1" hangingPunct="1">
        <a:spcBef>
          <a:spcPct val="0"/>
        </a:spcBef>
        <a:buNone/>
        <a:defRPr sz="3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0175" indent="-230175" algn="l" defTabSz="779448" rtl="0" eaLnBrk="1" latinLnBrk="1" hangingPunct="1">
        <a:spcBef>
          <a:spcPts val="512"/>
        </a:spcBef>
        <a:buFontTx/>
        <a:buBlip>
          <a:blip r:embed="rId5"/>
        </a:buBlip>
        <a:defRPr sz="1700" b="1" kern="1200">
          <a:solidFill>
            <a:srgbClr val="0000FF"/>
          </a:solidFill>
          <a:latin typeface="+mn-lt"/>
          <a:ea typeface="+mn-ea"/>
          <a:cs typeface="+mn-cs"/>
        </a:defRPr>
      </a:lvl1pPr>
      <a:lvl2pPr marL="598455" indent="-227106" algn="l" defTabSz="779448" rtl="0" eaLnBrk="1" latinLnBrk="1" hangingPunct="1">
        <a:spcBef>
          <a:spcPct val="20000"/>
        </a:spcBef>
        <a:buFontTx/>
        <a:buBlip>
          <a:blip r:embed="rId6"/>
        </a:buBlip>
        <a:defRPr sz="1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770319" indent="-227106" algn="l" defTabSz="779448" rtl="0" eaLnBrk="1" latinLnBrk="1" hangingPunct="1">
        <a:spcBef>
          <a:spcPct val="20000"/>
        </a:spcBef>
        <a:buFontTx/>
        <a:buBlip>
          <a:blip r:embed="rId7"/>
        </a:buBlip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74150" indent="-227106" algn="l" defTabSz="779448" rtl="0" eaLnBrk="1" latinLnBrk="1" hangingPunct="1">
        <a:spcBef>
          <a:spcPts val="341"/>
        </a:spcBef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27600" indent="-227106" algn="l" defTabSz="779448" rtl="0" eaLnBrk="1" latinLnBrk="1" hangingPunct="1">
        <a:spcBef>
          <a:spcPct val="20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143482" indent="-194862" algn="l" defTabSz="779448" rtl="0" eaLnBrk="1" latinLnBrk="1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3205" indent="-194862" algn="l" defTabSz="779448" rtl="0" eaLnBrk="1" latinLnBrk="1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930" indent="-194862" algn="l" defTabSz="779448" rtl="0" eaLnBrk="1" latinLnBrk="1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2654" indent="-194862" algn="l" defTabSz="779448" rtl="0" eaLnBrk="1" latinLnBrk="1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724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448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9171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896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620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8344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8068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793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png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부제목 5"/>
          <p:cNvSpPr>
            <a:spLocks noGrp="1"/>
          </p:cNvSpPr>
          <p:nvPr>
            <p:ph type="subTitle" idx="1"/>
          </p:nvPr>
        </p:nvSpPr>
        <p:spPr>
          <a:xfrm>
            <a:off x="781450" y="3435846"/>
            <a:ext cx="8055313" cy="648401"/>
          </a:xfrm>
        </p:spPr>
        <p:txBody>
          <a:bodyPr>
            <a:noAutofit/>
          </a:bodyPr>
          <a:lstStyle/>
          <a:p>
            <a:r>
              <a:rPr lang="en-US" altLang="ko-KR" sz="1700" dirty="0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Jae </a:t>
            </a:r>
            <a:r>
              <a:rPr lang="en-US" altLang="ko-KR" sz="1700" dirty="0" err="1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Hoon</a:t>
            </a:r>
            <a:r>
              <a:rPr lang="en-US" altLang="ko-KR" sz="1700" dirty="0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 Kim, </a:t>
            </a:r>
            <a:r>
              <a:rPr lang="en-US" altLang="ko-KR" sz="1700" dirty="0" err="1" smtClean="0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Yongdeok</a:t>
            </a:r>
            <a:r>
              <a:rPr lang="en-US" altLang="ko-KR" sz="1700" dirty="0" smtClean="0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 Kim, </a:t>
            </a:r>
            <a:r>
              <a:rPr lang="en-US" altLang="ko-KR" sz="1700" dirty="0" err="1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Wootae</a:t>
            </a:r>
            <a:r>
              <a:rPr lang="en-US" altLang="ko-KR" sz="1700" dirty="0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 Kim, </a:t>
            </a:r>
            <a:r>
              <a:rPr lang="en-US" altLang="ko-KR" sz="1700" dirty="0" err="1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Hyung-Ock</a:t>
            </a:r>
            <a:r>
              <a:rPr lang="en-US" altLang="ko-KR" sz="1700" dirty="0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 Kim, </a:t>
            </a:r>
            <a:r>
              <a:rPr lang="en-US" altLang="ko-KR" sz="1700" dirty="0" smtClean="0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/>
            </a:r>
            <a:br>
              <a:rPr lang="en-US" altLang="ko-KR" sz="1700" dirty="0" smtClean="0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</a:br>
            <a:r>
              <a:rPr lang="en-US" altLang="ko-KR" sz="1700" dirty="0" err="1" smtClean="0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Joonyoung</a:t>
            </a:r>
            <a:r>
              <a:rPr lang="en-US" altLang="ko-KR" sz="1700" dirty="0" smtClean="0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 Shin, </a:t>
            </a:r>
            <a:r>
              <a:rPr lang="en-US" altLang="ko-KR" sz="1700" dirty="0" err="1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Jaewon</a:t>
            </a:r>
            <a:r>
              <a:rPr lang="en-US" altLang="ko-KR" sz="1700" dirty="0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 </a:t>
            </a:r>
            <a:r>
              <a:rPr lang="en-US" altLang="ko-KR" sz="1700" dirty="0" smtClean="0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Lee, and Jung </a:t>
            </a:r>
            <a:r>
              <a:rPr lang="en-US" altLang="ko-KR" sz="1700" dirty="0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Yun Choi</a:t>
            </a:r>
          </a:p>
          <a:p>
            <a:pPr>
              <a:defRPr/>
            </a:pPr>
            <a:endParaRPr lang="en-US" altLang="ko-KR" sz="1700" dirty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en-US" altLang="ko-KR" sz="1700" dirty="0" smtClean="0">
                <a:solidFill>
                  <a:srgbClr val="1F497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Technology, Samsung Foundry, Korea</a:t>
            </a:r>
          </a:p>
          <a:p>
            <a:pPr>
              <a:defRPr/>
            </a:pPr>
            <a:endParaRPr lang="en-US" altLang="ko-KR" sz="1700" dirty="0">
              <a:solidFill>
                <a:srgbClr val="1F497D">
                  <a:lumMod val="50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endParaRPr lang="en-US" altLang="ko-KR" sz="1700" dirty="0">
              <a:solidFill>
                <a:srgbClr val="1F497D">
                  <a:lumMod val="50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59838" y="843558"/>
            <a:ext cx="8704651" cy="1962306"/>
          </a:xfrm>
          <a:prstGeom prst="rect">
            <a:avLst/>
          </a:prstGeom>
          <a:noFill/>
        </p:spPr>
        <p:txBody>
          <a:bodyPr wrap="square" lIns="77953" tIns="38976" rIns="77953" bIns="38976" rtlCol="0">
            <a:spAutoFit/>
          </a:bodyPr>
          <a:lstStyle/>
          <a:p>
            <a:pPr algn="ctr" defTabSz="779526">
              <a:lnSpc>
                <a:spcPct val="120000"/>
              </a:lnSpc>
              <a:defRPr/>
            </a:pPr>
            <a:r>
              <a:rPr lang="en-US" altLang="ko-KR" sz="3400" b="1" dirty="0" smtClean="0">
                <a:solidFill>
                  <a:srgbClr val="1F497D">
                    <a:lumMod val="50000"/>
                  </a:srgbClr>
                </a:solidFill>
                <a:latin typeface="Calibri" pitchFamily="34" charset="0"/>
                <a:cs typeface="Calibri" pitchFamily="34" charset="0"/>
              </a:rPr>
              <a:t>Design Optimization and Implementation Methodology using Cells with Different </a:t>
            </a:r>
            <a:r>
              <a:rPr lang="en-US" altLang="ko-KR" sz="3400" b="1" dirty="0">
                <a:solidFill>
                  <a:srgbClr val="1F497D">
                    <a:lumMod val="50000"/>
                  </a:srgbClr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lang="en-US" altLang="ko-KR" sz="3400" b="1" dirty="0" smtClean="0">
                <a:solidFill>
                  <a:srgbClr val="1F497D">
                    <a:lumMod val="50000"/>
                  </a:srgbClr>
                </a:solidFill>
                <a:latin typeface="Calibri" pitchFamily="34" charset="0"/>
                <a:cs typeface="Calibri" pitchFamily="34" charset="0"/>
              </a:rPr>
              <a:t>iffusion </a:t>
            </a:r>
            <a:r>
              <a:rPr lang="en-US" altLang="ko-KR" sz="3400" b="1" dirty="0">
                <a:solidFill>
                  <a:srgbClr val="1F497D">
                    <a:lumMod val="50000"/>
                  </a:srgbClr>
                </a:solidFill>
                <a:latin typeface="Calibri" pitchFamily="34" charset="0"/>
                <a:cs typeface="Calibri" pitchFamily="34" charset="0"/>
              </a:rPr>
              <a:t>B</a:t>
            </a:r>
            <a:r>
              <a:rPr lang="en-US" altLang="ko-KR" sz="3400" b="1" dirty="0" smtClean="0">
                <a:solidFill>
                  <a:srgbClr val="1F497D">
                    <a:lumMod val="50000"/>
                  </a:srgbClr>
                </a:solidFill>
                <a:latin typeface="Calibri" pitchFamily="34" charset="0"/>
                <a:cs typeface="Calibri" pitchFamily="34" charset="0"/>
              </a:rPr>
              <a:t>reaks</a:t>
            </a:r>
            <a:endParaRPr lang="en-US" altLang="ko-KR" sz="3400" b="1" dirty="0">
              <a:solidFill>
                <a:srgbClr val="1F497D">
                  <a:lumMod val="50000"/>
                </a:srgb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40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Motivation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600" dirty="0" smtClean="0"/>
              <a:t>Standard cells: Types </a:t>
            </a:r>
            <a:r>
              <a:rPr lang="en-US" altLang="ko-KR" sz="1600" dirty="0"/>
              <a:t>of </a:t>
            </a:r>
            <a:r>
              <a:rPr lang="en-US" altLang="ko-KR" sz="1600" dirty="0" smtClean="0"/>
              <a:t>Diffusion Breaks</a:t>
            </a:r>
            <a:endParaRPr lang="en-US" altLang="ko-KR" sz="1600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>
          <a:xfrm>
            <a:off x="0" y="4869656"/>
            <a:ext cx="9144000" cy="273844"/>
          </a:xfrm>
        </p:spPr>
        <p:txBody>
          <a:bodyPr/>
          <a:lstStyle/>
          <a:p>
            <a:fld id="{C06773AC-BB69-4DA1-BD5B-CB8B28EF4F5D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모서리가 둥근 사각형 설명선 15"/>
          <p:cNvSpPr/>
          <p:nvPr/>
        </p:nvSpPr>
        <p:spPr>
          <a:xfrm>
            <a:off x="179513" y="915567"/>
            <a:ext cx="8784975" cy="1368152"/>
          </a:xfrm>
          <a:prstGeom prst="wedgeRoundRectCallout">
            <a:avLst>
              <a:gd name="adj1" fmla="val -49371"/>
              <a:gd name="adj2" fmla="val -16072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77953" tIns="38976" rIns="77953" bIns="38976" rtlCol="0" anchor="ctr" anchorCtr="0"/>
          <a:lstStyle/>
          <a:p>
            <a:pPr marL="243602" indent="-243602">
              <a:spcBef>
                <a:spcPts val="512"/>
              </a:spcBef>
              <a:buFontTx/>
              <a:buChar char="-"/>
            </a:pPr>
            <a:r>
              <a:rPr lang="en-US" altLang="ko-KR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The performance (speed, leakage, power</a:t>
            </a:r>
            <a:r>
              <a:rPr lang="en-US" altLang="ko-KR" sz="1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) of </a:t>
            </a:r>
            <a:r>
              <a:rPr lang="en-US" altLang="ko-KR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the STD cell </a:t>
            </a:r>
            <a:r>
              <a:rPr lang="en-US" altLang="ko-KR" sz="1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varies depending on the types of diffusion breaks; LLE impact</a:t>
            </a:r>
          </a:p>
          <a:p>
            <a:pPr marL="243602" indent="-243602">
              <a:spcBef>
                <a:spcPts val="512"/>
              </a:spcBef>
              <a:buFontTx/>
              <a:buChar char="-"/>
            </a:pPr>
            <a:r>
              <a:rPr lang="en-US" altLang="ko-KR" sz="1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Several types of diffusion breaks have been enabled to support different application (SDB: for lower power, MDB: for higher performance) </a:t>
            </a:r>
          </a:p>
        </p:txBody>
      </p:sp>
      <p:grpSp>
        <p:nvGrpSpPr>
          <p:cNvPr id="15" name="그룹 14"/>
          <p:cNvGrpSpPr/>
          <p:nvPr/>
        </p:nvGrpSpPr>
        <p:grpSpPr>
          <a:xfrm>
            <a:off x="6196437" y="3088761"/>
            <a:ext cx="2588232" cy="1787245"/>
            <a:chOff x="6199807" y="827644"/>
            <a:chExt cx="2144736" cy="1508472"/>
          </a:xfrm>
        </p:grpSpPr>
        <p:cxnSp>
          <p:nvCxnSpPr>
            <p:cNvPr id="6" name="직선 화살표 연결선 5"/>
            <p:cNvCxnSpPr/>
            <p:nvPr/>
          </p:nvCxnSpPr>
          <p:spPr>
            <a:xfrm flipV="1">
              <a:off x="6611901" y="830157"/>
              <a:ext cx="0" cy="1344149"/>
            </a:xfrm>
            <a:prstGeom prst="straightConnector1">
              <a:avLst/>
            </a:prstGeom>
            <a:ln w="28575">
              <a:solidFill>
                <a:schemeClr val="bg1">
                  <a:lumMod val="75000"/>
                </a:schemeClr>
              </a:solidFill>
              <a:headEnd type="none" w="med" len="me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직선 화살표 연결선 6"/>
            <p:cNvCxnSpPr/>
            <p:nvPr/>
          </p:nvCxnSpPr>
          <p:spPr>
            <a:xfrm>
              <a:off x="6466334" y="2078288"/>
              <a:ext cx="1773298" cy="0"/>
            </a:xfrm>
            <a:prstGeom prst="straightConnector1">
              <a:avLst/>
            </a:prstGeom>
            <a:ln w="28575">
              <a:solidFill>
                <a:schemeClr val="bg1">
                  <a:lumMod val="75000"/>
                </a:schemeClr>
              </a:solidFill>
              <a:headEnd type="none" w="med" len="me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6553254" y="2058546"/>
              <a:ext cx="1771227" cy="277570"/>
            </a:xfrm>
            <a:prstGeom prst="rect">
              <a:avLst/>
            </a:prstGeom>
            <a:noFill/>
          </p:spPr>
          <p:txBody>
            <a:bodyPr wrap="square" lIns="107251" tIns="53623" rIns="107251" bIns="53623" rtlCol="0">
              <a:spAutoFit/>
            </a:bodyPr>
            <a:lstStyle/>
            <a:p>
              <a:pPr algn="r"/>
              <a:r>
                <a:rPr lang="en-US" altLang="ko-KR" sz="1100" dirty="0"/>
                <a:t>Frequency</a:t>
              </a:r>
              <a:endParaRPr lang="ko-KR" altLang="en-US" sz="11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199807" y="1022173"/>
              <a:ext cx="742927" cy="277570"/>
            </a:xfrm>
            <a:prstGeom prst="rect">
              <a:avLst/>
            </a:prstGeom>
            <a:noFill/>
          </p:spPr>
          <p:txBody>
            <a:bodyPr wrap="square" lIns="107251" tIns="53623" rIns="107251" bIns="53623" rtlCol="0">
              <a:spAutoFit/>
            </a:bodyPr>
            <a:lstStyle/>
            <a:p>
              <a:r>
                <a:rPr lang="en-US" altLang="ko-KR" sz="1100" dirty="0"/>
                <a:t>Area</a:t>
              </a:r>
              <a:endParaRPr lang="ko-KR" altLang="en-US" sz="11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203190" y="1709365"/>
              <a:ext cx="1433274" cy="277570"/>
            </a:xfrm>
            <a:prstGeom prst="rect">
              <a:avLst/>
            </a:prstGeom>
            <a:noFill/>
          </p:spPr>
          <p:txBody>
            <a:bodyPr wrap="square" lIns="107251" tIns="53623" rIns="107251" bIns="53623" rtlCol="0">
              <a:spAutoFit/>
            </a:bodyPr>
            <a:lstStyle/>
            <a:p>
              <a:pPr algn="ctr"/>
              <a:r>
                <a:rPr lang="en-US" altLang="ko-KR" sz="1100" dirty="0"/>
                <a:t> SDB</a:t>
              </a:r>
              <a:endParaRPr lang="ko-KR" altLang="en-US" sz="11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760782" y="1054214"/>
              <a:ext cx="1583761" cy="277570"/>
            </a:xfrm>
            <a:prstGeom prst="rect">
              <a:avLst/>
            </a:prstGeom>
            <a:noFill/>
          </p:spPr>
          <p:txBody>
            <a:bodyPr wrap="square" lIns="107251" tIns="53623" rIns="107251" bIns="53623" rtlCol="0">
              <a:spAutoFit/>
            </a:bodyPr>
            <a:lstStyle>
              <a:defPPr>
                <a:defRPr lang="ko-KR"/>
              </a:defPPr>
              <a:lvl1pPr>
                <a:defRPr sz="1050"/>
              </a:lvl1pPr>
            </a:lstStyle>
            <a:p>
              <a:pPr algn="ctr"/>
              <a:r>
                <a:rPr lang="en-US" altLang="ko-KR" sz="1100" dirty="0"/>
                <a:t>DDB         MDB</a:t>
              </a:r>
              <a:endParaRPr lang="ko-KR" altLang="en-US" sz="1100" dirty="0"/>
            </a:p>
          </p:txBody>
        </p:sp>
        <p:cxnSp>
          <p:nvCxnSpPr>
            <p:cNvPr id="13" name="직선 연결선 12"/>
            <p:cNvCxnSpPr/>
            <p:nvPr/>
          </p:nvCxnSpPr>
          <p:spPr>
            <a:xfrm flipV="1">
              <a:off x="6746808" y="981540"/>
              <a:ext cx="1277257" cy="994967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6308257" y="827644"/>
              <a:ext cx="1771227" cy="231404"/>
            </a:xfrm>
            <a:prstGeom prst="rect">
              <a:avLst/>
            </a:prstGeom>
            <a:noFill/>
          </p:spPr>
          <p:txBody>
            <a:bodyPr wrap="square" lIns="107251" tIns="53623" rIns="107251" bIns="53623" rtlCol="0">
              <a:spAutoFit/>
            </a:bodyPr>
            <a:lstStyle/>
            <a:p>
              <a:pPr algn="r"/>
              <a:r>
                <a:rPr lang="en-US" altLang="ko-KR" sz="800" dirty="0">
                  <a:solidFill>
                    <a:schemeClr val="tx2"/>
                  </a:solidFill>
                </a:rPr>
                <a:t>High Performance</a:t>
              </a:r>
              <a:endParaRPr lang="ko-KR" altLang="en-US" sz="800" dirty="0">
                <a:solidFill>
                  <a:schemeClr val="tx2"/>
                </a:solidFill>
              </a:endParaRPr>
            </a:p>
          </p:txBody>
        </p:sp>
      </p:grpSp>
      <p:sp>
        <p:nvSpPr>
          <p:cNvPr id="127" name="직사각형 33"/>
          <p:cNvSpPr>
            <a:spLocks noChangeArrowheads="1"/>
          </p:cNvSpPr>
          <p:nvPr/>
        </p:nvSpPr>
        <p:spPr bwMode="auto">
          <a:xfrm>
            <a:off x="4078642" y="3272608"/>
            <a:ext cx="730392" cy="172853"/>
          </a:xfrm>
          <a:prstGeom prst="rect">
            <a:avLst/>
          </a:prstGeom>
          <a:solidFill>
            <a:srgbClr val="00B0F0">
              <a:alpha val="50195"/>
            </a:srgbClr>
          </a:solidFill>
          <a:ln w="12700" algn="ctr">
            <a:noFill/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28" name="직사각형 33"/>
          <p:cNvSpPr>
            <a:spLocks noChangeArrowheads="1"/>
          </p:cNvSpPr>
          <p:nvPr/>
        </p:nvSpPr>
        <p:spPr bwMode="auto">
          <a:xfrm>
            <a:off x="4078642" y="3596312"/>
            <a:ext cx="730391" cy="172853"/>
          </a:xfrm>
          <a:prstGeom prst="rect">
            <a:avLst/>
          </a:prstGeom>
          <a:solidFill>
            <a:srgbClr val="00B0F0">
              <a:alpha val="50195"/>
            </a:srgbClr>
          </a:solidFill>
          <a:ln w="12700" algn="ctr">
            <a:noFill/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29" name="직사각형 33"/>
          <p:cNvSpPr>
            <a:spLocks noChangeArrowheads="1"/>
          </p:cNvSpPr>
          <p:nvPr/>
        </p:nvSpPr>
        <p:spPr bwMode="auto">
          <a:xfrm>
            <a:off x="5071760" y="3596312"/>
            <a:ext cx="771600" cy="172853"/>
          </a:xfrm>
          <a:prstGeom prst="rect">
            <a:avLst/>
          </a:prstGeom>
          <a:solidFill>
            <a:srgbClr val="00B0F0">
              <a:alpha val="50195"/>
            </a:srgbClr>
          </a:solidFill>
          <a:ln w="12700" algn="ctr">
            <a:noFill/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30" name="직사각형 33"/>
          <p:cNvSpPr>
            <a:spLocks noChangeArrowheads="1"/>
          </p:cNvSpPr>
          <p:nvPr/>
        </p:nvSpPr>
        <p:spPr bwMode="auto">
          <a:xfrm>
            <a:off x="5073853" y="3278350"/>
            <a:ext cx="777239" cy="172853"/>
          </a:xfrm>
          <a:prstGeom prst="rect">
            <a:avLst/>
          </a:prstGeom>
          <a:solidFill>
            <a:srgbClr val="00B0F0">
              <a:alpha val="50195"/>
            </a:srgbClr>
          </a:solidFill>
          <a:ln w="12700" algn="ctr">
            <a:noFill/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31" name="직사각형 33"/>
          <p:cNvSpPr>
            <a:spLocks noChangeArrowheads="1"/>
          </p:cNvSpPr>
          <p:nvPr/>
        </p:nvSpPr>
        <p:spPr bwMode="auto">
          <a:xfrm>
            <a:off x="4120034" y="2469439"/>
            <a:ext cx="408810" cy="172853"/>
          </a:xfrm>
          <a:prstGeom prst="rect">
            <a:avLst/>
          </a:prstGeom>
          <a:solidFill>
            <a:srgbClr val="00B0F0">
              <a:alpha val="50195"/>
            </a:srgbClr>
          </a:solidFill>
          <a:ln w="12700" algn="ctr">
            <a:noFill/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32" name="직사각형 33"/>
          <p:cNvSpPr>
            <a:spLocks noChangeArrowheads="1"/>
          </p:cNvSpPr>
          <p:nvPr/>
        </p:nvSpPr>
        <p:spPr bwMode="auto">
          <a:xfrm>
            <a:off x="4121787" y="2793143"/>
            <a:ext cx="407056" cy="172853"/>
          </a:xfrm>
          <a:prstGeom prst="rect">
            <a:avLst/>
          </a:prstGeom>
          <a:solidFill>
            <a:srgbClr val="00B0F0">
              <a:alpha val="50195"/>
            </a:srgbClr>
          </a:solidFill>
          <a:ln w="12700" algn="ctr">
            <a:noFill/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33" name="직사각형 33"/>
          <p:cNvSpPr>
            <a:spLocks noChangeArrowheads="1"/>
          </p:cNvSpPr>
          <p:nvPr/>
        </p:nvSpPr>
        <p:spPr bwMode="auto">
          <a:xfrm>
            <a:off x="4625077" y="2471554"/>
            <a:ext cx="408810" cy="172853"/>
          </a:xfrm>
          <a:prstGeom prst="rect">
            <a:avLst/>
          </a:prstGeom>
          <a:solidFill>
            <a:srgbClr val="00B0F0">
              <a:alpha val="50195"/>
            </a:srgbClr>
          </a:solidFill>
          <a:ln w="12700" algn="ctr">
            <a:noFill/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34" name="직사각형 33"/>
          <p:cNvSpPr>
            <a:spLocks noChangeArrowheads="1"/>
          </p:cNvSpPr>
          <p:nvPr/>
        </p:nvSpPr>
        <p:spPr bwMode="auto">
          <a:xfrm>
            <a:off x="4627384" y="2790510"/>
            <a:ext cx="407056" cy="172853"/>
          </a:xfrm>
          <a:prstGeom prst="rect">
            <a:avLst/>
          </a:prstGeom>
          <a:solidFill>
            <a:srgbClr val="00B0F0">
              <a:alpha val="50195"/>
            </a:srgbClr>
          </a:solidFill>
          <a:ln w="12700" algn="ctr">
            <a:noFill/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35" name="직사각형 33"/>
          <p:cNvSpPr>
            <a:spLocks noChangeArrowheads="1"/>
          </p:cNvSpPr>
          <p:nvPr/>
        </p:nvSpPr>
        <p:spPr bwMode="auto">
          <a:xfrm>
            <a:off x="5114905" y="2471260"/>
            <a:ext cx="172002" cy="172853"/>
          </a:xfrm>
          <a:prstGeom prst="rect">
            <a:avLst/>
          </a:prstGeom>
          <a:solidFill>
            <a:srgbClr val="00B0F0">
              <a:alpha val="50195"/>
            </a:srgbClr>
          </a:solidFill>
          <a:ln w="12700" algn="ctr">
            <a:noFill/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36" name="직사각형 33"/>
          <p:cNvSpPr>
            <a:spLocks noChangeArrowheads="1"/>
          </p:cNvSpPr>
          <p:nvPr/>
        </p:nvSpPr>
        <p:spPr bwMode="auto">
          <a:xfrm>
            <a:off x="3867629" y="2469439"/>
            <a:ext cx="166115" cy="172853"/>
          </a:xfrm>
          <a:prstGeom prst="rect">
            <a:avLst/>
          </a:prstGeom>
          <a:solidFill>
            <a:srgbClr val="00B0F0">
              <a:alpha val="50195"/>
            </a:srgbClr>
          </a:solidFill>
          <a:ln w="12700" algn="ctr">
            <a:noFill/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37" name="직사각형 33"/>
          <p:cNvSpPr>
            <a:spLocks noChangeArrowheads="1"/>
          </p:cNvSpPr>
          <p:nvPr/>
        </p:nvSpPr>
        <p:spPr bwMode="auto">
          <a:xfrm>
            <a:off x="3872999" y="2793717"/>
            <a:ext cx="160744" cy="172853"/>
          </a:xfrm>
          <a:prstGeom prst="rect">
            <a:avLst/>
          </a:prstGeom>
          <a:solidFill>
            <a:srgbClr val="00B0F0">
              <a:alpha val="50195"/>
            </a:srgbClr>
          </a:solidFill>
          <a:ln w="12700" algn="ctr">
            <a:noFill/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38" name="직사각형 33"/>
          <p:cNvSpPr>
            <a:spLocks noChangeArrowheads="1"/>
          </p:cNvSpPr>
          <p:nvPr/>
        </p:nvSpPr>
        <p:spPr bwMode="auto">
          <a:xfrm>
            <a:off x="5121097" y="2791233"/>
            <a:ext cx="165810" cy="172853"/>
          </a:xfrm>
          <a:prstGeom prst="rect">
            <a:avLst/>
          </a:prstGeom>
          <a:solidFill>
            <a:srgbClr val="00B0F0">
              <a:alpha val="50195"/>
            </a:srgbClr>
          </a:solidFill>
          <a:ln w="12700" algn="ctr">
            <a:noFill/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39" name="직사각형 16"/>
          <p:cNvSpPr>
            <a:spLocks noChangeArrowheads="1"/>
          </p:cNvSpPr>
          <p:nvPr/>
        </p:nvSpPr>
        <p:spPr bwMode="auto">
          <a:xfrm>
            <a:off x="4033743" y="2442831"/>
            <a:ext cx="86290" cy="548365"/>
          </a:xfrm>
          <a:prstGeom prst="rect">
            <a:avLst/>
          </a:prstGeom>
          <a:solidFill>
            <a:srgbClr val="FF0000">
              <a:alpha val="50195"/>
            </a:srgbClr>
          </a:solidFill>
          <a:ln w="12700" algn="ctr">
            <a:noFill/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40" name="직사각형 18"/>
          <p:cNvSpPr>
            <a:spLocks noChangeArrowheads="1"/>
          </p:cNvSpPr>
          <p:nvPr/>
        </p:nvSpPr>
        <p:spPr bwMode="auto">
          <a:xfrm>
            <a:off x="4528843" y="2442831"/>
            <a:ext cx="86290" cy="548365"/>
          </a:xfrm>
          <a:prstGeom prst="rect">
            <a:avLst/>
          </a:prstGeom>
          <a:solidFill>
            <a:schemeClr val="bg1">
              <a:lumMod val="50000"/>
              <a:alpha val="50195"/>
            </a:schemeClr>
          </a:solidFill>
          <a:ln w="12700" algn="ctr">
            <a:noFill/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41" name="직사각형 26"/>
          <p:cNvSpPr>
            <a:spLocks noChangeArrowheads="1"/>
          </p:cNvSpPr>
          <p:nvPr/>
        </p:nvSpPr>
        <p:spPr bwMode="auto">
          <a:xfrm>
            <a:off x="4281294" y="2442831"/>
            <a:ext cx="86290" cy="548365"/>
          </a:xfrm>
          <a:prstGeom prst="rect">
            <a:avLst/>
          </a:prstGeom>
          <a:solidFill>
            <a:srgbClr val="FF0000">
              <a:alpha val="50195"/>
            </a:srgbClr>
          </a:solidFill>
          <a:ln w="12700" algn="ctr">
            <a:noFill/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42" name="직사각형 26"/>
          <p:cNvSpPr>
            <a:spLocks noChangeArrowheads="1"/>
          </p:cNvSpPr>
          <p:nvPr/>
        </p:nvSpPr>
        <p:spPr bwMode="auto">
          <a:xfrm>
            <a:off x="4779789" y="2442831"/>
            <a:ext cx="86290" cy="548365"/>
          </a:xfrm>
          <a:prstGeom prst="rect">
            <a:avLst/>
          </a:prstGeom>
          <a:solidFill>
            <a:srgbClr val="FF0000">
              <a:alpha val="50195"/>
            </a:srgbClr>
          </a:solidFill>
          <a:ln w="12700" algn="ctr">
            <a:noFill/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43" name="직사각형 18"/>
          <p:cNvSpPr>
            <a:spLocks noChangeArrowheads="1"/>
          </p:cNvSpPr>
          <p:nvPr/>
        </p:nvSpPr>
        <p:spPr bwMode="auto">
          <a:xfrm>
            <a:off x="4035496" y="2442831"/>
            <a:ext cx="81019" cy="552985"/>
          </a:xfrm>
          <a:prstGeom prst="rect">
            <a:avLst/>
          </a:prstGeom>
          <a:noFill/>
          <a:ln w="28575" algn="ctr">
            <a:solidFill>
              <a:srgbClr val="7030A0"/>
            </a:solidFill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44" name="직사각형 16"/>
          <p:cNvSpPr>
            <a:spLocks noChangeArrowheads="1"/>
          </p:cNvSpPr>
          <p:nvPr/>
        </p:nvSpPr>
        <p:spPr bwMode="auto">
          <a:xfrm>
            <a:off x="3786709" y="2447451"/>
            <a:ext cx="86290" cy="548365"/>
          </a:xfrm>
          <a:prstGeom prst="rect">
            <a:avLst/>
          </a:prstGeom>
          <a:solidFill>
            <a:srgbClr val="FF0000">
              <a:alpha val="50195"/>
            </a:srgbClr>
          </a:solidFill>
          <a:ln w="12700" algn="ctr">
            <a:noFill/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45" name="직사각형 26"/>
          <p:cNvSpPr>
            <a:spLocks noChangeArrowheads="1"/>
          </p:cNvSpPr>
          <p:nvPr/>
        </p:nvSpPr>
        <p:spPr bwMode="auto">
          <a:xfrm>
            <a:off x="5031250" y="2443746"/>
            <a:ext cx="86290" cy="548365"/>
          </a:xfrm>
          <a:prstGeom prst="rect">
            <a:avLst/>
          </a:prstGeom>
          <a:solidFill>
            <a:srgbClr val="FF0000">
              <a:alpha val="50195"/>
            </a:srgbClr>
          </a:solidFill>
          <a:ln w="12700" algn="ctr">
            <a:noFill/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46" name="직사각형 26"/>
          <p:cNvSpPr>
            <a:spLocks noChangeArrowheads="1"/>
          </p:cNvSpPr>
          <p:nvPr/>
        </p:nvSpPr>
        <p:spPr bwMode="auto">
          <a:xfrm>
            <a:off x="5286906" y="2444264"/>
            <a:ext cx="86290" cy="548365"/>
          </a:xfrm>
          <a:prstGeom prst="rect">
            <a:avLst/>
          </a:prstGeom>
          <a:solidFill>
            <a:srgbClr val="FF0000">
              <a:alpha val="50195"/>
            </a:srgbClr>
          </a:solidFill>
          <a:ln w="12700" algn="ctr">
            <a:noFill/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47" name="직사각형 146"/>
          <p:cNvSpPr/>
          <p:nvPr/>
        </p:nvSpPr>
        <p:spPr>
          <a:xfrm>
            <a:off x="4077404" y="2445024"/>
            <a:ext cx="994357" cy="556172"/>
          </a:xfrm>
          <a:prstGeom prst="rect">
            <a:avLst/>
          </a:prstGeom>
          <a:noFill/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 sz="1900" dirty="0"/>
          </a:p>
        </p:txBody>
      </p:sp>
      <p:sp>
        <p:nvSpPr>
          <p:cNvPr id="148" name="직사각형 16"/>
          <p:cNvSpPr>
            <a:spLocks noChangeArrowheads="1"/>
          </p:cNvSpPr>
          <p:nvPr/>
        </p:nvSpPr>
        <p:spPr bwMode="auto">
          <a:xfrm>
            <a:off x="4282530" y="3246000"/>
            <a:ext cx="86290" cy="548365"/>
          </a:xfrm>
          <a:prstGeom prst="rect">
            <a:avLst/>
          </a:prstGeom>
          <a:solidFill>
            <a:srgbClr val="FF0000">
              <a:alpha val="50195"/>
            </a:srgbClr>
          </a:solidFill>
          <a:ln w="12700" algn="ctr">
            <a:noFill/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49" name="직사각형 18"/>
          <p:cNvSpPr>
            <a:spLocks noChangeArrowheads="1"/>
          </p:cNvSpPr>
          <p:nvPr/>
        </p:nvSpPr>
        <p:spPr bwMode="auto">
          <a:xfrm>
            <a:off x="4777631" y="3246000"/>
            <a:ext cx="86290" cy="548365"/>
          </a:xfrm>
          <a:prstGeom prst="rect">
            <a:avLst/>
          </a:prstGeom>
          <a:solidFill>
            <a:schemeClr val="bg1">
              <a:lumMod val="50000"/>
              <a:alpha val="50195"/>
            </a:schemeClr>
          </a:solidFill>
          <a:ln w="12700" algn="ctr">
            <a:noFill/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50" name="직사각형 26"/>
          <p:cNvSpPr>
            <a:spLocks noChangeArrowheads="1"/>
          </p:cNvSpPr>
          <p:nvPr/>
        </p:nvSpPr>
        <p:spPr bwMode="auto">
          <a:xfrm>
            <a:off x="4530081" y="3246000"/>
            <a:ext cx="86290" cy="548365"/>
          </a:xfrm>
          <a:prstGeom prst="rect">
            <a:avLst/>
          </a:prstGeom>
          <a:solidFill>
            <a:srgbClr val="FF0000">
              <a:alpha val="50195"/>
            </a:srgbClr>
          </a:solidFill>
          <a:ln w="12700" algn="ctr">
            <a:noFill/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51" name="직사각형 26"/>
          <p:cNvSpPr>
            <a:spLocks noChangeArrowheads="1"/>
          </p:cNvSpPr>
          <p:nvPr/>
        </p:nvSpPr>
        <p:spPr bwMode="auto">
          <a:xfrm>
            <a:off x="5293098" y="3246000"/>
            <a:ext cx="86290" cy="548365"/>
          </a:xfrm>
          <a:prstGeom prst="rect">
            <a:avLst/>
          </a:prstGeom>
          <a:solidFill>
            <a:srgbClr val="FF0000">
              <a:alpha val="50195"/>
            </a:srgbClr>
          </a:solidFill>
          <a:ln w="12700" algn="ctr">
            <a:noFill/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52" name="직사각형 16"/>
          <p:cNvSpPr>
            <a:spLocks noChangeArrowheads="1"/>
          </p:cNvSpPr>
          <p:nvPr/>
        </p:nvSpPr>
        <p:spPr bwMode="auto">
          <a:xfrm>
            <a:off x="4035496" y="3250620"/>
            <a:ext cx="86290" cy="548365"/>
          </a:xfrm>
          <a:prstGeom prst="rect">
            <a:avLst/>
          </a:prstGeom>
          <a:solidFill>
            <a:schemeClr val="bg1">
              <a:lumMod val="50000"/>
              <a:alpha val="50195"/>
            </a:schemeClr>
          </a:solidFill>
          <a:ln w="12700" algn="ctr">
            <a:noFill/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53" name="직사각형 26"/>
          <p:cNvSpPr>
            <a:spLocks noChangeArrowheads="1"/>
          </p:cNvSpPr>
          <p:nvPr/>
        </p:nvSpPr>
        <p:spPr bwMode="auto">
          <a:xfrm>
            <a:off x="5544559" y="3246915"/>
            <a:ext cx="86290" cy="548365"/>
          </a:xfrm>
          <a:prstGeom prst="rect">
            <a:avLst/>
          </a:prstGeom>
          <a:solidFill>
            <a:srgbClr val="FF0000">
              <a:alpha val="50195"/>
            </a:srgbClr>
          </a:solidFill>
          <a:ln w="12700" algn="ctr">
            <a:noFill/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54" name="직사각형 153"/>
          <p:cNvSpPr/>
          <p:nvPr/>
        </p:nvSpPr>
        <p:spPr>
          <a:xfrm>
            <a:off x="3940564" y="3247432"/>
            <a:ext cx="2038939" cy="551553"/>
          </a:xfrm>
          <a:prstGeom prst="rect">
            <a:avLst/>
          </a:prstGeom>
          <a:noFill/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ko-KR" altLang="en-US" sz="1900" dirty="0"/>
          </a:p>
        </p:txBody>
      </p:sp>
      <p:sp>
        <p:nvSpPr>
          <p:cNvPr id="155" name="직사각형 26"/>
          <p:cNvSpPr>
            <a:spLocks noChangeArrowheads="1"/>
          </p:cNvSpPr>
          <p:nvPr/>
        </p:nvSpPr>
        <p:spPr bwMode="auto">
          <a:xfrm>
            <a:off x="5807948" y="3246915"/>
            <a:ext cx="86290" cy="548365"/>
          </a:xfrm>
          <a:prstGeom prst="rect">
            <a:avLst/>
          </a:prstGeom>
          <a:solidFill>
            <a:schemeClr val="bg1">
              <a:lumMod val="50000"/>
              <a:alpha val="50195"/>
            </a:schemeClr>
          </a:solidFill>
          <a:ln w="12700" algn="ctr">
            <a:noFill/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56" name="직사각형 26"/>
          <p:cNvSpPr>
            <a:spLocks noChangeArrowheads="1"/>
          </p:cNvSpPr>
          <p:nvPr/>
        </p:nvSpPr>
        <p:spPr bwMode="auto">
          <a:xfrm>
            <a:off x="6063605" y="3247433"/>
            <a:ext cx="86290" cy="548365"/>
          </a:xfrm>
          <a:prstGeom prst="rect">
            <a:avLst/>
          </a:prstGeom>
          <a:solidFill>
            <a:schemeClr val="bg1">
              <a:lumMod val="50000"/>
              <a:alpha val="50195"/>
            </a:schemeClr>
          </a:solidFill>
          <a:ln w="12700" algn="ctr">
            <a:noFill/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57" name="직사각형 26"/>
          <p:cNvSpPr>
            <a:spLocks noChangeArrowheads="1"/>
          </p:cNvSpPr>
          <p:nvPr/>
        </p:nvSpPr>
        <p:spPr bwMode="auto">
          <a:xfrm>
            <a:off x="3779840" y="3245999"/>
            <a:ext cx="86290" cy="551469"/>
          </a:xfrm>
          <a:prstGeom prst="rect">
            <a:avLst/>
          </a:prstGeom>
          <a:solidFill>
            <a:schemeClr val="bg1">
              <a:lumMod val="50000"/>
              <a:alpha val="50195"/>
            </a:schemeClr>
          </a:solidFill>
          <a:ln w="12700" algn="ctr">
            <a:noFill/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58" name="직사각형 157"/>
          <p:cNvSpPr>
            <a:spLocks noChangeArrowheads="1"/>
          </p:cNvSpPr>
          <p:nvPr/>
        </p:nvSpPr>
        <p:spPr bwMode="auto">
          <a:xfrm>
            <a:off x="4809033" y="3245999"/>
            <a:ext cx="264879" cy="548366"/>
          </a:xfrm>
          <a:prstGeom prst="rect">
            <a:avLst/>
          </a:prstGeom>
          <a:noFill/>
          <a:ln w="19050" algn="ctr">
            <a:solidFill>
              <a:srgbClr val="0000FF"/>
            </a:solidFill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59" name="직사각형 158"/>
          <p:cNvSpPr>
            <a:spLocks noChangeArrowheads="1"/>
          </p:cNvSpPr>
          <p:nvPr/>
        </p:nvSpPr>
        <p:spPr bwMode="auto">
          <a:xfrm>
            <a:off x="3829855" y="3246913"/>
            <a:ext cx="247550" cy="552071"/>
          </a:xfrm>
          <a:prstGeom prst="rect">
            <a:avLst/>
          </a:prstGeom>
          <a:noFill/>
          <a:ln w="19050" algn="ctr">
            <a:solidFill>
              <a:srgbClr val="0000FF"/>
            </a:solidFill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60" name="직사각형 159"/>
          <p:cNvSpPr>
            <a:spLocks noChangeArrowheads="1"/>
          </p:cNvSpPr>
          <p:nvPr/>
        </p:nvSpPr>
        <p:spPr bwMode="auto">
          <a:xfrm>
            <a:off x="5852258" y="3249104"/>
            <a:ext cx="254492" cy="546694"/>
          </a:xfrm>
          <a:prstGeom prst="rect">
            <a:avLst/>
          </a:prstGeom>
          <a:noFill/>
          <a:ln w="19050" algn="ctr">
            <a:solidFill>
              <a:srgbClr val="0000FF"/>
            </a:solidFill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61" name="직사각형 160"/>
          <p:cNvSpPr/>
          <p:nvPr/>
        </p:nvSpPr>
        <p:spPr>
          <a:xfrm>
            <a:off x="3347864" y="2579721"/>
            <a:ext cx="476356" cy="277611"/>
          </a:xfrm>
          <a:prstGeom prst="rect">
            <a:avLst/>
          </a:prstGeom>
        </p:spPr>
        <p:txBody>
          <a:bodyPr wrap="none" lIns="107287" tIns="53643" rIns="107287" bIns="53643">
            <a:spAutoFit/>
          </a:bodyPr>
          <a:lstStyle/>
          <a:p>
            <a:r>
              <a:rPr lang="en-US" altLang="ko-KR" sz="1100" dirty="0"/>
              <a:t>SDB</a:t>
            </a:r>
            <a:endParaRPr lang="ko-KR" altLang="en-US" sz="1100" dirty="0"/>
          </a:p>
        </p:txBody>
      </p:sp>
      <p:sp>
        <p:nvSpPr>
          <p:cNvPr id="162" name="직사각형 161"/>
          <p:cNvSpPr/>
          <p:nvPr/>
        </p:nvSpPr>
        <p:spPr>
          <a:xfrm>
            <a:off x="3347864" y="3377929"/>
            <a:ext cx="500401" cy="277611"/>
          </a:xfrm>
          <a:prstGeom prst="rect">
            <a:avLst/>
          </a:prstGeom>
        </p:spPr>
        <p:txBody>
          <a:bodyPr wrap="none" lIns="107287" tIns="53643" rIns="107287" bIns="53643">
            <a:spAutoFit/>
          </a:bodyPr>
          <a:lstStyle/>
          <a:p>
            <a:r>
              <a:rPr lang="en-US" altLang="ko-KR" sz="1100" dirty="0"/>
              <a:t>DDB</a:t>
            </a:r>
            <a:endParaRPr lang="ko-KR" altLang="en-US" sz="1100" dirty="0"/>
          </a:p>
        </p:txBody>
      </p:sp>
      <p:sp>
        <p:nvSpPr>
          <p:cNvPr id="163" name="직사각형 162"/>
          <p:cNvSpPr/>
          <p:nvPr/>
        </p:nvSpPr>
        <p:spPr>
          <a:xfrm>
            <a:off x="3748115" y="3787927"/>
            <a:ext cx="266207" cy="156336"/>
          </a:xfrm>
          <a:prstGeom prst="rect">
            <a:avLst/>
          </a:prstGeom>
        </p:spPr>
        <p:txBody>
          <a:bodyPr wrap="none" lIns="107287" tIns="53643" rIns="107287" bIns="53643">
            <a:spAutoFit/>
          </a:bodyPr>
          <a:lstStyle/>
          <a:p>
            <a:r>
              <a:rPr lang="en-US" altLang="ko-KR" sz="800" dirty="0">
                <a:sym typeface="Wingdings" panose="05000000000000000000" pitchFamily="2" charset="2"/>
              </a:rPr>
              <a:t>DDB</a:t>
            </a:r>
            <a:endParaRPr lang="ko-KR" altLang="en-US" sz="800" dirty="0"/>
          </a:p>
        </p:txBody>
      </p:sp>
      <p:sp>
        <p:nvSpPr>
          <p:cNvPr id="164" name="직사각형 163"/>
          <p:cNvSpPr/>
          <p:nvPr/>
        </p:nvSpPr>
        <p:spPr>
          <a:xfrm>
            <a:off x="5772297" y="3787927"/>
            <a:ext cx="266207" cy="156336"/>
          </a:xfrm>
          <a:prstGeom prst="rect">
            <a:avLst/>
          </a:prstGeom>
        </p:spPr>
        <p:txBody>
          <a:bodyPr wrap="none" lIns="107287" tIns="53643" rIns="107287" bIns="53643">
            <a:spAutoFit/>
          </a:bodyPr>
          <a:lstStyle/>
          <a:p>
            <a:r>
              <a:rPr lang="en-US" altLang="ko-KR" sz="800" dirty="0">
                <a:sym typeface="Wingdings" panose="05000000000000000000" pitchFamily="2" charset="2"/>
              </a:rPr>
              <a:t>DDB</a:t>
            </a:r>
            <a:endParaRPr lang="ko-KR" altLang="en-US" sz="800" dirty="0"/>
          </a:p>
        </p:txBody>
      </p:sp>
      <p:sp>
        <p:nvSpPr>
          <p:cNvPr id="165" name="직사각형 164"/>
          <p:cNvSpPr/>
          <p:nvPr/>
        </p:nvSpPr>
        <p:spPr>
          <a:xfrm>
            <a:off x="4725471" y="3797469"/>
            <a:ext cx="266207" cy="156336"/>
          </a:xfrm>
          <a:prstGeom prst="rect">
            <a:avLst/>
          </a:prstGeom>
        </p:spPr>
        <p:txBody>
          <a:bodyPr wrap="none" lIns="107287" tIns="53643" rIns="107287" bIns="53643">
            <a:spAutoFit/>
          </a:bodyPr>
          <a:lstStyle/>
          <a:p>
            <a:r>
              <a:rPr lang="en-US" altLang="ko-KR" sz="800" dirty="0">
                <a:sym typeface="Wingdings" panose="05000000000000000000" pitchFamily="2" charset="2"/>
              </a:rPr>
              <a:t>DDB</a:t>
            </a:r>
            <a:endParaRPr lang="ko-KR" altLang="en-US" sz="800" dirty="0"/>
          </a:p>
        </p:txBody>
      </p:sp>
      <p:sp>
        <p:nvSpPr>
          <p:cNvPr id="166" name="직사각형 165"/>
          <p:cNvSpPr/>
          <p:nvPr/>
        </p:nvSpPr>
        <p:spPr>
          <a:xfrm>
            <a:off x="3892131" y="2995753"/>
            <a:ext cx="255121" cy="156336"/>
          </a:xfrm>
          <a:prstGeom prst="rect">
            <a:avLst/>
          </a:prstGeom>
        </p:spPr>
        <p:txBody>
          <a:bodyPr wrap="none" lIns="107287" tIns="53643" rIns="107287" bIns="53643">
            <a:spAutoFit/>
          </a:bodyPr>
          <a:lstStyle/>
          <a:p>
            <a:r>
              <a:rPr lang="en-US" altLang="ko-KR" sz="800" dirty="0">
                <a:sym typeface="Wingdings" panose="05000000000000000000" pitchFamily="2" charset="2"/>
              </a:rPr>
              <a:t>SDB</a:t>
            </a:r>
            <a:endParaRPr lang="ko-KR" altLang="en-US" sz="800" dirty="0"/>
          </a:p>
        </p:txBody>
      </p:sp>
      <p:sp>
        <p:nvSpPr>
          <p:cNvPr id="167" name="직사각형 166"/>
          <p:cNvSpPr/>
          <p:nvPr/>
        </p:nvSpPr>
        <p:spPr>
          <a:xfrm>
            <a:off x="4893385" y="2999113"/>
            <a:ext cx="255121" cy="156336"/>
          </a:xfrm>
          <a:prstGeom prst="rect">
            <a:avLst/>
          </a:prstGeom>
        </p:spPr>
        <p:txBody>
          <a:bodyPr wrap="none" lIns="107287" tIns="53643" rIns="107287" bIns="53643">
            <a:spAutoFit/>
          </a:bodyPr>
          <a:lstStyle/>
          <a:p>
            <a:r>
              <a:rPr lang="en-US" altLang="ko-KR" sz="800" dirty="0">
                <a:sym typeface="Wingdings" panose="05000000000000000000" pitchFamily="2" charset="2"/>
              </a:rPr>
              <a:t>SDB</a:t>
            </a:r>
            <a:endParaRPr lang="ko-KR" altLang="en-US" sz="800" dirty="0"/>
          </a:p>
        </p:txBody>
      </p:sp>
      <p:sp>
        <p:nvSpPr>
          <p:cNvPr id="168" name="직사각형 167"/>
          <p:cNvSpPr/>
          <p:nvPr/>
        </p:nvSpPr>
        <p:spPr>
          <a:xfrm>
            <a:off x="4389244" y="2989032"/>
            <a:ext cx="255121" cy="156336"/>
          </a:xfrm>
          <a:prstGeom prst="rect">
            <a:avLst/>
          </a:prstGeom>
        </p:spPr>
        <p:txBody>
          <a:bodyPr wrap="none" lIns="107287" tIns="53643" rIns="107287" bIns="53643">
            <a:spAutoFit/>
          </a:bodyPr>
          <a:lstStyle/>
          <a:p>
            <a:r>
              <a:rPr lang="en-US" altLang="ko-KR" sz="800" dirty="0">
                <a:sym typeface="Wingdings" panose="05000000000000000000" pitchFamily="2" charset="2"/>
              </a:rPr>
              <a:t>SDB</a:t>
            </a:r>
            <a:endParaRPr lang="ko-KR" altLang="en-US" sz="800" dirty="0"/>
          </a:p>
        </p:txBody>
      </p:sp>
      <p:sp>
        <p:nvSpPr>
          <p:cNvPr id="169" name="직사각형 18"/>
          <p:cNvSpPr>
            <a:spLocks noChangeArrowheads="1"/>
          </p:cNvSpPr>
          <p:nvPr/>
        </p:nvSpPr>
        <p:spPr bwMode="auto">
          <a:xfrm>
            <a:off x="5033886" y="2435705"/>
            <a:ext cx="81019" cy="552985"/>
          </a:xfrm>
          <a:prstGeom prst="rect">
            <a:avLst/>
          </a:prstGeom>
          <a:noFill/>
          <a:ln w="28575" algn="ctr">
            <a:solidFill>
              <a:srgbClr val="7030A0"/>
            </a:solidFill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70" name="직사각형 18"/>
          <p:cNvSpPr>
            <a:spLocks noChangeArrowheads="1"/>
          </p:cNvSpPr>
          <p:nvPr/>
        </p:nvSpPr>
        <p:spPr bwMode="auto">
          <a:xfrm>
            <a:off x="4535149" y="2439645"/>
            <a:ext cx="81019" cy="552985"/>
          </a:xfrm>
          <a:prstGeom prst="rect">
            <a:avLst/>
          </a:prstGeom>
          <a:noFill/>
          <a:ln w="28575" algn="ctr">
            <a:solidFill>
              <a:srgbClr val="7030A0"/>
            </a:solidFill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71" name="직사각형 26"/>
          <p:cNvSpPr>
            <a:spLocks noChangeArrowheads="1"/>
          </p:cNvSpPr>
          <p:nvPr/>
        </p:nvSpPr>
        <p:spPr bwMode="auto">
          <a:xfrm>
            <a:off x="5028614" y="3251270"/>
            <a:ext cx="86290" cy="548366"/>
          </a:xfrm>
          <a:prstGeom prst="rect">
            <a:avLst/>
          </a:prstGeom>
          <a:solidFill>
            <a:schemeClr val="bg1">
              <a:lumMod val="50000"/>
              <a:alpha val="50195"/>
            </a:schemeClr>
          </a:solidFill>
          <a:ln w="12700" algn="ctr">
            <a:noFill/>
            <a:round/>
            <a:headEnd/>
            <a:tailEnd/>
          </a:ln>
        </p:spPr>
        <p:txBody>
          <a:bodyPr lIns="107287" tIns="53643" rIns="107287" bIns="53643" anchor="ctr"/>
          <a:lstStyle/>
          <a:p>
            <a:endParaRPr lang="ko-KR" altLang="en-US" sz="1900" dirty="0"/>
          </a:p>
        </p:txBody>
      </p:sp>
      <p:sp>
        <p:nvSpPr>
          <p:cNvPr id="172" name="직사각형 171"/>
          <p:cNvSpPr/>
          <p:nvPr/>
        </p:nvSpPr>
        <p:spPr>
          <a:xfrm>
            <a:off x="3705102" y="4791678"/>
            <a:ext cx="1676018" cy="156336"/>
          </a:xfrm>
          <a:prstGeom prst="rect">
            <a:avLst/>
          </a:prstGeom>
        </p:spPr>
        <p:txBody>
          <a:bodyPr wrap="none" lIns="107287" tIns="53643" rIns="107287" bIns="53643">
            <a:spAutoFit/>
          </a:bodyPr>
          <a:lstStyle/>
          <a:p>
            <a:r>
              <a:rPr lang="en-US" altLang="ko-KR" sz="800" dirty="0">
                <a:sym typeface="Wingdings" panose="05000000000000000000" pitchFamily="2" charset="2"/>
              </a:rPr>
              <a:t>*MDB: To maximize perf (PMOS: SDB, NMOS: DDB) </a:t>
            </a:r>
            <a:endParaRPr lang="ko-KR" altLang="en-US" sz="800" dirty="0"/>
          </a:p>
        </p:txBody>
      </p:sp>
      <p:grpSp>
        <p:nvGrpSpPr>
          <p:cNvPr id="173" name="그룹 172"/>
          <p:cNvGrpSpPr/>
          <p:nvPr/>
        </p:nvGrpSpPr>
        <p:grpSpPr>
          <a:xfrm>
            <a:off x="3347864" y="4053353"/>
            <a:ext cx="2802031" cy="701307"/>
            <a:chOff x="455749" y="5031714"/>
            <a:chExt cx="4457217" cy="1038231"/>
          </a:xfrm>
        </p:grpSpPr>
        <p:sp>
          <p:nvSpPr>
            <p:cNvPr id="188" name="직사각형 33"/>
            <p:cNvSpPr>
              <a:spLocks noChangeArrowheads="1"/>
            </p:cNvSpPr>
            <p:nvPr/>
          </p:nvSpPr>
          <p:spPr bwMode="auto">
            <a:xfrm>
              <a:off x="1618205" y="5553498"/>
              <a:ext cx="1161841" cy="255896"/>
            </a:xfrm>
            <a:prstGeom prst="rect">
              <a:avLst/>
            </a:prstGeom>
            <a:solidFill>
              <a:srgbClr val="00B0F0">
                <a:alpha val="50195"/>
              </a:srgbClr>
            </a:solidFill>
            <a:ln w="12700" algn="ctr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ko-KR" altLang="en-US" sz="1900" dirty="0"/>
            </a:p>
          </p:txBody>
        </p:sp>
        <p:sp>
          <p:nvSpPr>
            <p:cNvPr id="189" name="직사각형 33"/>
            <p:cNvSpPr>
              <a:spLocks noChangeArrowheads="1"/>
            </p:cNvSpPr>
            <p:nvPr/>
          </p:nvSpPr>
          <p:spPr bwMode="auto">
            <a:xfrm>
              <a:off x="2870789" y="5073569"/>
              <a:ext cx="262739" cy="255896"/>
            </a:xfrm>
            <a:prstGeom prst="rect">
              <a:avLst/>
            </a:prstGeom>
            <a:solidFill>
              <a:srgbClr val="00B0F0">
                <a:alpha val="50195"/>
              </a:srgbClr>
            </a:solidFill>
            <a:ln w="12700" algn="ctr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ko-KR" altLang="en-US" sz="1900" dirty="0"/>
            </a:p>
          </p:txBody>
        </p:sp>
        <p:sp>
          <p:nvSpPr>
            <p:cNvPr id="190" name="직사각형 33"/>
            <p:cNvSpPr>
              <a:spLocks noChangeArrowheads="1"/>
            </p:cNvSpPr>
            <p:nvPr/>
          </p:nvSpPr>
          <p:spPr bwMode="auto">
            <a:xfrm>
              <a:off x="1678451" y="5074281"/>
              <a:ext cx="1062819" cy="255896"/>
            </a:xfrm>
            <a:prstGeom prst="rect">
              <a:avLst/>
            </a:prstGeom>
            <a:solidFill>
              <a:srgbClr val="00B0F0">
                <a:alpha val="50195"/>
              </a:srgbClr>
            </a:solidFill>
            <a:ln w="12700" algn="ctr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ko-KR" altLang="en-US" sz="1900" dirty="0"/>
            </a:p>
          </p:txBody>
        </p:sp>
        <p:sp>
          <p:nvSpPr>
            <p:cNvPr id="191" name="직사각형 33"/>
            <p:cNvSpPr>
              <a:spLocks noChangeArrowheads="1"/>
            </p:cNvSpPr>
            <p:nvPr/>
          </p:nvSpPr>
          <p:spPr bwMode="auto">
            <a:xfrm>
              <a:off x="3197968" y="5555632"/>
              <a:ext cx="1247399" cy="255896"/>
            </a:xfrm>
            <a:prstGeom prst="rect">
              <a:avLst/>
            </a:prstGeom>
            <a:solidFill>
              <a:srgbClr val="00B0F0">
                <a:alpha val="50195"/>
              </a:srgbClr>
            </a:solidFill>
            <a:ln w="12700" algn="ctr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ko-KR" altLang="en-US" sz="1900" dirty="0"/>
            </a:p>
          </p:txBody>
        </p:sp>
        <p:sp>
          <p:nvSpPr>
            <p:cNvPr id="192" name="직사각형 33"/>
            <p:cNvSpPr>
              <a:spLocks noChangeArrowheads="1"/>
            </p:cNvSpPr>
            <p:nvPr/>
          </p:nvSpPr>
          <p:spPr bwMode="auto">
            <a:xfrm>
              <a:off x="3287312" y="5071473"/>
              <a:ext cx="1081716" cy="255896"/>
            </a:xfrm>
            <a:prstGeom prst="rect">
              <a:avLst/>
            </a:prstGeom>
            <a:solidFill>
              <a:srgbClr val="00B0F0">
                <a:alpha val="50195"/>
              </a:srgbClr>
            </a:solidFill>
            <a:ln w="12700" algn="ctr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ko-KR" altLang="en-US" sz="1900" dirty="0"/>
            </a:p>
          </p:txBody>
        </p:sp>
        <p:sp>
          <p:nvSpPr>
            <p:cNvPr id="193" name="직사각형 33"/>
            <p:cNvSpPr>
              <a:spLocks noChangeArrowheads="1"/>
            </p:cNvSpPr>
            <p:nvPr/>
          </p:nvSpPr>
          <p:spPr bwMode="auto">
            <a:xfrm>
              <a:off x="1279381" y="5072630"/>
              <a:ext cx="254264" cy="255896"/>
            </a:xfrm>
            <a:prstGeom prst="rect">
              <a:avLst/>
            </a:prstGeom>
            <a:solidFill>
              <a:srgbClr val="00B0F0">
                <a:alpha val="50195"/>
              </a:srgbClr>
            </a:solidFill>
            <a:ln w="12700" algn="ctr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ko-KR" altLang="en-US" sz="1900" dirty="0"/>
            </a:p>
          </p:txBody>
        </p:sp>
        <p:sp>
          <p:nvSpPr>
            <p:cNvPr id="194" name="직사각형 33"/>
            <p:cNvSpPr>
              <a:spLocks noChangeArrowheads="1"/>
            </p:cNvSpPr>
            <p:nvPr/>
          </p:nvSpPr>
          <p:spPr bwMode="auto">
            <a:xfrm>
              <a:off x="4506291" y="5073842"/>
              <a:ext cx="269412" cy="255896"/>
            </a:xfrm>
            <a:prstGeom prst="rect">
              <a:avLst/>
            </a:prstGeom>
            <a:solidFill>
              <a:srgbClr val="00B0F0">
                <a:alpha val="50195"/>
              </a:srgbClr>
            </a:solidFill>
            <a:ln w="12700" algn="ctr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ko-KR" altLang="en-US" sz="1900" dirty="0"/>
            </a:p>
          </p:txBody>
        </p:sp>
        <p:sp>
          <p:nvSpPr>
            <p:cNvPr id="195" name="직사각형 194"/>
            <p:cNvSpPr/>
            <p:nvPr/>
          </p:nvSpPr>
          <p:spPr>
            <a:xfrm>
              <a:off x="455749" y="5131157"/>
              <a:ext cx="790983" cy="3872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100" dirty="0"/>
                <a:t>MDB</a:t>
              </a:r>
              <a:endParaRPr lang="ko-KR" altLang="en-US" sz="1100" dirty="0"/>
            </a:p>
          </p:txBody>
        </p:sp>
        <p:sp>
          <p:nvSpPr>
            <p:cNvPr id="196" name="직사각형 16"/>
            <p:cNvSpPr>
              <a:spLocks noChangeArrowheads="1"/>
            </p:cNvSpPr>
            <p:nvPr/>
          </p:nvSpPr>
          <p:spPr bwMode="auto">
            <a:xfrm>
              <a:off x="1942533" y="5034889"/>
              <a:ext cx="137263" cy="811812"/>
            </a:xfrm>
            <a:prstGeom prst="rect">
              <a:avLst/>
            </a:prstGeom>
            <a:solidFill>
              <a:srgbClr val="FF0000">
                <a:alpha val="50195"/>
              </a:srgbClr>
            </a:solidFill>
            <a:ln w="12700" algn="ctr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ko-KR" altLang="en-US" sz="1900" dirty="0"/>
            </a:p>
          </p:txBody>
        </p:sp>
        <p:sp>
          <p:nvSpPr>
            <p:cNvPr id="197" name="직사각형 18"/>
            <p:cNvSpPr>
              <a:spLocks noChangeArrowheads="1"/>
            </p:cNvSpPr>
            <p:nvPr/>
          </p:nvSpPr>
          <p:spPr bwMode="auto">
            <a:xfrm>
              <a:off x="2730094" y="5034889"/>
              <a:ext cx="137263" cy="811812"/>
            </a:xfrm>
            <a:prstGeom prst="rect">
              <a:avLst/>
            </a:prstGeom>
            <a:solidFill>
              <a:schemeClr val="bg1">
                <a:lumMod val="50000"/>
                <a:alpha val="50195"/>
              </a:schemeClr>
            </a:solidFill>
            <a:ln w="12700" algn="ctr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ko-KR" altLang="en-US" sz="1900" dirty="0"/>
            </a:p>
          </p:txBody>
        </p:sp>
        <p:sp>
          <p:nvSpPr>
            <p:cNvPr id="198" name="직사각형 26"/>
            <p:cNvSpPr>
              <a:spLocks noChangeArrowheads="1"/>
            </p:cNvSpPr>
            <p:nvPr/>
          </p:nvSpPr>
          <p:spPr bwMode="auto">
            <a:xfrm>
              <a:off x="2336314" y="5034889"/>
              <a:ext cx="137263" cy="811812"/>
            </a:xfrm>
            <a:prstGeom prst="rect">
              <a:avLst/>
            </a:prstGeom>
            <a:solidFill>
              <a:srgbClr val="FF0000">
                <a:alpha val="50195"/>
              </a:srgbClr>
            </a:solidFill>
            <a:ln w="12700" algn="ctr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ko-KR" altLang="en-US" sz="1900" dirty="0"/>
            </a:p>
          </p:txBody>
        </p:sp>
        <p:sp>
          <p:nvSpPr>
            <p:cNvPr id="199" name="직사각형 26"/>
            <p:cNvSpPr>
              <a:spLocks noChangeArrowheads="1"/>
            </p:cNvSpPr>
            <p:nvPr/>
          </p:nvSpPr>
          <p:spPr bwMode="auto">
            <a:xfrm>
              <a:off x="3550051" y="5034889"/>
              <a:ext cx="137263" cy="811812"/>
            </a:xfrm>
            <a:prstGeom prst="rect">
              <a:avLst/>
            </a:prstGeom>
            <a:solidFill>
              <a:srgbClr val="FF0000">
                <a:alpha val="50195"/>
              </a:srgbClr>
            </a:solidFill>
            <a:ln w="12700" algn="ctr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ko-KR" altLang="en-US" sz="1900" dirty="0"/>
            </a:p>
          </p:txBody>
        </p:sp>
        <p:sp>
          <p:nvSpPr>
            <p:cNvPr id="200" name="직사각형 26"/>
            <p:cNvSpPr>
              <a:spLocks noChangeArrowheads="1"/>
            </p:cNvSpPr>
            <p:nvPr/>
          </p:nvSpPr>
          <p:spPr bwMode="auto">
            <a:xfrm>
              <a:off x="3950054" y="5036242"/>
              <a:ext cx="137263" cy="811812"/>
            </a:xfrm>
            <a:prstGeom prst="rect">
              <a:avLst/>
            </a:prstGeom>
            <a:solidFill>
              <a:srgbClr val="FF0000">
                <a:alpha val="50195"/>
              </a:srgbClr>
            </a:solidFill>
            <a:ln w="12700" algn="ctr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ko-KR" altLang="en-US" sz="1900" dirty="0"/>
            </a:p>
          </p:txBody>
        </p:sp>
        <p:sp>
          <p:nvSpPr>
            <p:cNvPr id="201" name="직사각형 200"/>
            <p:cNvSpPr/>
            <p:nvPr/>
          </p:nvSpPr>
          <p:spPr>
            <a:xfrm>
              <a:off x="1398562" y="5037009"/>
              <a:ext cx="3235969" cy="816531"/>
            </a:xfrm>
            <a:prstGeom prst="rect">
              <a:avLst/>
            </a:prstGeom>
            <a:noFill/>
            <a:ln w="9525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900" dirty="0"/>
            </a:p>
          </p:txBody>
        </p:sp>
        <p:sp>
          <p:nvSpPr>
            <p:cNvPr id="202" name="직사각형 26"/>
            <p:cNvSpPr>
              <a:spLocks noChangeArrowheads="1"/>
            </p:cNvSpPr>
            <p:nvPr/>
          </p:nvSpPr>
          <p:spPr bwMode="auto">
            <a:xfrm>
              <a:off x="4369029" y="5036242"/>
              <a:ext cx="137263" cy="811812"/>
            </a:xfrm>
            <a:prstGeom prst="rect">
              <a:avLst/>
            </a:prstGeom>
            <a:solidFill>
              <a:schemeClr val="bg1">
                <a:lumMod val="50000"/>
                <a:alpha val="50195"/>
              </a:schemeClr>
            </a:solidFill>
            <a:ln w="12700" algn="ctr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ko-KR" altLang="en-US" sz="1900" dirty="0"/>
            </a:p>
          </p:txBody>
        </p:sp>
        <p:sp>
          <p:nvSpPr>
            <p:cNvPr id="203" name="직사각형 26"/>
            <p:cNvSpPr>
              <a:spLocks noChangeArrowheads="1"/>
            </p:cNvSpPr>
            <p:nvPr/>
          </p:nvSpPr>
          <p:spPr bwMode="auto">
            <a:xfrm>
              <a:off x="4775703" y="5037010"/>
              <a:ext cx="137263" cy="811812"/>
            </a:xfrm>
            <a:prstGeom prst="rect">
              <a:avLst/>
            </a:prstGeom>
            <a:solidFill>
              <a:schemeClr val="bg1">
                <a:lumMod val="50000"/>
                <a:alpha val="50195"/>
              </a:schemeClr>
            </a:solidFill>
            <a:ln w="12700" algn="ctr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ko-KR" altLang="en-US" sz="1900" dirty="0"/>
            </a:p>
          </p:txBody>
        </p:sp>
        <p:sp>
          <p:nvSpPr>
            <p:cNvPr id="204" name="직사각형 26"/>
            <p:cNvSpPr>
              <a:spLocks noChangeArrowheads="1"/>
            </p:cNvSpPr>
            <p:nvPr/>
          </p:nvSpPr>
          <p:spPr bwMode="auto">
            <a:xfrm>
              <a:off x="1142899" y="5039483"/>
              <a:ext cx="137263" cy="811812"/>
            </a:xfrm>
            <a:prstGeom prst="rect">
              <a:avLst/>
            </a:prstGeom>
            <a:solidFill>
              <a:schemeClr val="bg1">
                <a:lumMod val="50000"/>
                <a:alpha val="50195"/>
              </a:schemeClr>
            </a:solidFill>
            <a:ln w="12700" algn="ctr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ko-KR" altLang="en-US" sz="1900" dirty="0"/>
            </a:p>
          </p:txBody>
        </p:sp>
        <p:sp>
          <p:nvSpPr>
            <p:cNvPr id="205" name="직사각형 204"/>
            <p:cNvSpPr>
              <a:spLocks noChangeArrowheads="1"/>
            </p:cNvSpPr>
            <p:nvPr/>
          </p:nvSpPr>
          <p:spPr bwMode="auto">
            <a:xfrm>
              <a:off x="2787523" y="5446929"/>
              <a:ext cx="421346" cy="407573"/>
            </a:xfrm>
            <a:prstGeom prst="rect">
              <a:avLst/>
            </a:prstGeom>
            <a:noFill/>
            <a:ln w="19050" algn="ctr">
              <a:solidFill>
                <a:srgbClr val="0000FF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ko-KR" altLang="en-US" sz="1900" dirty="0"/>
            </a:p>
          </p:txBody>
        </p:sp>
        <p:sp>
          <p:nvSpPr>
            <p:cNvPr id="206" name="직사각형 205"/>
            <p:cNvSpPr>
              <a:spLocks noChangeArrowheads="1"/>
            </p:cNvSpPr>
            <p:nvPr/>
          </p:nvSpPr>
          <p:spPr bwMode="auto">
            <a:xfrm>
              <a:off x="1222457" y="5462037"/>
              <a:ext cx="393780" cy="391503"/>
            </a:xfrm>
            <a:prstGeom prst="rect">
              <a:avLst/>
            </a:prstGeom>
            <a:noFill/>
            <a:ln w="19050" algn="ctr">
              <a:solidFill>
                <a:srgbClr val="0000FF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ko-KR" altLang="en-US" sz="1900" dirty="0"/>
            </a:p>
          </p:txBody>
        </p:sp>
        <p:sp>
          <p:nvSpPr>
            <p:cNvPr id="207" name="직사각형 206"/>
            <p:cNvSpPr>
              <a:spLocks noChangeArrowheads="1"/>
            </p:cNvSpPr>
            <p:nvPr/>
          </p:nvSpPr>
          <p:spPr bwMode="auto">
            <a:xfrm>
              <a:off x="4432120" y="5458091"/>
              <a:ext cx="404823" cy="404669"/>
            </a:xfrm>
            <a:prstGeom prst="rect">
              <a:avLst/>
            </a:prstGeom>
            <a:noFill/>
            <a:ln w="19050" algn="ctr">
              <a:solidFill>
                <a:srgbClr val="0000FF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ko-KR" altLang="en-US" sz="1900" dirty="0"/>
            </a:p>
          </p:txBody>
        </p:sp>
        <p:sp>
          <p:nvSpPr>
            <p:cNvPr id="208" name="직사각형 207"/>
            <p:cNvSpPr/>
            <p:nvPr/>
          </p:nvSpPr>
          <p:spPr>
            <a:xfrm>
              <a:off x="1096022" y="5837168"/>
              <a:ext cx="4555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800" dirty="0">
                  <a:sym typeface="Wingdings" panose="05000000000000000000" pitchFamily="2" charset="2"/>
                </a:rPr>
                <a:t>*MDB</a:t>
              </a:r>
              <a:endParaRPr lang="ko-KR" altLang="en-US" sz="800" dirty="0"/>
            </a:p>
          </p:txBody>
        </p:sp>
        <p:sp>
          <p:nvSpPr>
            <p:cNvPr id="209" name="직사각형 208"/>
            <p:cNvSpPr/>
            <p:nvPr/>
          </p:nvSpPr>
          <p:spPr>
            <a:xfrm>
              <a:off x="4345541" y="5846702"/>
              <a:ext cx="412293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800" dirty="0">
                  <a:sym typeface="Wingdings" panose="05000000000000000000" pitchFamily="2" charset="2"/>
                </a:rPr>
                <a:t>MDB</a:t>
              </a:r>
              <a:endParaRPr lang="ko-KR" altLang="en-US" sz="800" dirty="0"/>
            </a:p>
          </p:txBody>
        </p:sp>
        <p:sp>
          <p:nvSpPr>
            <p:cNvPr id="210" name="직사각형 209"/>
            <p:cNvSpPr/>
            <p:nvPr/>
          </p:nvSpPr>
          <p:spPr>
            <a:xfrm>
              <a:off x="2721994" y="5854501"/>
              <a:ext cx="412293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800" dirty="0">
                  <a:sym typeface="Wingdings" panose="05000000000000000000" pitchFamily="2" charset="2"/>
                </a:rPr>
                <a:t>MDB</a:t>
              </a:r>
              <a:endParaRPr lang="ko-KR" altLang="en-US" sz="800" dirty="0"/>
            </a:p>
          </p:txBody>
        </p:sp>
        <p:sp>
          <p:nvSpPr>
            <p:cNvPr id="211" name="직사각형 26"/>
            <p:cNvSpPr>
              <a:spLocks noChangeArrowheads="1"/>
            </p:cNvSpPr>
            <p:nvPr/>
          </p:nvSpPr>
          <p:spPr bwMode="auto">
            <a:xfrm>
              <a:off x="3129336" y="5042689"/>
              <a:ext cx="137263" cy="811812"/>
            </a:xfrm>
            <a:prstGeom prst="rect">
              <a:avLst/>
            </a:prstGeom>
            <a:solidFill>
              <a:schemeClr val="bg1">
                <a:lumMod val="50000"/>
                <a:alpha val="50195"/>
              </a:schemeClr>
            </a:solidFill>
            <a:ln w="12700" algn="ctr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ko-KR" altLang="en-US" sz="1900" dirty="0"/>
            </a:p>
          </p:txBody>
        </p:sp>
        <p:sp>
          <p:nvSpPr>
            <p:cNvPr id="212" name="직사각형 16"/>
            <p:cNvSpPr>
              <a:spLocks noChangeArrowheads="1"/>
            </p:cNvSpPr>
            <p:nvPr/>
          </p:nvSpPr>
          <p:spPr bwMode="auto">
            <a:xfrm>
              <a:off x="1549573" y="5041727"/>
              <a:ext cx="137263" cy="811812"/>
            </a:xfrm>
            <a:prstGeom prst="rect">
              <a:avLst/>
            </a:prstGeom>
            <a:solidFill>
              <a:schemeClr val="bg1">
                <a:lumMod val="50000"/>
                <a:alpha val="50195"/>
              </a:schemeClr>
            </a:solidFill>
            <a:ln w="12700" algn="ctr">
              <a:noFill/>
              <a:round/>
              <a:headEnd/>
              <a:tailEnd/>
            </a:ln>
          </p:spPr>
          <p:txBody>
            <a:bodyPr anchor="ctr"/>
            <a:lstStyle/>
            <a:p>
              <a:endParaRPr lang="ko-KR" altLang="en-US" sz="1900" dirty="0"/>
            </a:p>
          </p:txBody>
        </p:sp>
        <p:sp>
          <p:nvSpPr>
            <p:cNvPr id="213" name="직사각형 18"/>
            <p:cNvSpPr>
              <a:spLocks noChangeArrowheads="1"/>
            </p:cNvSpPr>
            <p:nvPr/>
          </p:nvSpPr>
          <p:spPr bwMode="auto">
            <a:xfrm>
              <a:off x="1549573" y="5041899"/>
              <a:ext cx="128878" cy="409327"/>
            </a:xfrm>
            <a:prstGeom prst="rect">
              <a:avLst/>
            </a:prstGeom>
            <a:noFill/>
            <a:ln w="28575" algn="ctr">
              <a:solidFill>
                <a:srgbClr val="7030A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ko-KR" altLang="en-US" sz="1900" dirty="0"/>
            </a:p>
          </p:txBody>
        </p:sp>
        <p:sp>
          <p:nvSpPr>
            <p:cNvPr id="214" name="직사각형 18"/>
            <p:cNvSpPr>
              <a:spLocks noChangeArrowheads="1"/>
            </p:cNvSpPr>
            <p:nvPr/>
          </p:nvSpPr>
          <p:spPr bwMode="auto">
            <a:xfrm>
              <a:off x="1146412" y="5038045"/>
              <a:ext cx="128878" cy="406163"/>
            </a:xfrm>
            <a:prstGeom prst="rect">
              <a:avLst/>
            </a:prstGeom>
            <a:noFill/>
            <a:ln w="28575" algn="ctr">
              <a:solidFill>
                <a:srgbClr val="7030A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ko-KR" altLang="en-US" sz="1900" dirty="0"/>
            </a:p>
          </p:txBody>
        </p:sp>
        <p:sp>
          <p:nvSpPr>
            <p:cNvPr id="215" name="직사각형 18"/>
            <p:cNvSpPr>
              <a:spLocks noChangeArrowheads="1"/>
            </p:cNvSpPr>
            <p:nvPr/>
          </p:nvSpPr>
          <p:spPr bwMode="auto">
            <a:xfrm>
              <a:off x="4784088" y="5047109"/>
              <a:ext cx="128878" cy="409327"/>
            </a:xfrm>
            <a:prstGeom prst="rect">
              <a:avLst/>
            </a:prstGeom>
            <a:noFill/>
            <a:ln w="28575" algn="ctr">
              <a:solidFill>
                <a:srgbClr val="7030A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ko-KR" altLang="en-US" sz="1900" dirty="0"/>
            </a:p>
          </p:txBody>
        </p:sp>
        <p:sp>
          <p:nvSpPr>
            <p:cNvPr id="216" name="직사각형 18"/>
            <p:cNvSpPr>
              <a:spLocks noChangeArrowheads="1"/>
            </p:cNvSpPr>
            <p:nvPr/>
          </p:nvSpPr>
          <p:spPr bwMode="auto">
            <a:xfrm>
              <a:off x="4380927" y="5043254"/>
              <a:ext cx="128878" cy="406163"/>
            </a:xfrm>
            <a:prstGeom prst="rect">
              <a:avLst/>
            </a:prstGeom>
            <a:noFill/>
            <a:ln w="28575" algn="ctr">
              <a:solidFill>
                <a:srgbClr val="7030A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ko-KR" altLang="en-US" sz="1900" dirty="0"/>
            </a:p>
          </p:txBody>
        </p:sp>
        <p:sp>
          <p:nvSpPr>
            <p:cNvPr id="217" name="직사각형 18"/>
            <p:cNvSpPr>
              <a:spLocks noChangeArrowheads="1"/>
            </p:cNvSpPr>
            <p:nvPr/>
          </p:nvSpPr>
          <p:spPr bwMode="auto">
            <a:xfrm>
              <a:off x="3144431" y="5035569"/>
              <a:ext cx="128878" cy="409327"/>
            </a:xfrm>
            <a:prstGeom prst="rect">
              <a:avLst/>
            </a:prstGeom>
            <a:noFill/>
            <a:ln w="28575" algn="ctr">
              <a:solidFill>
                <a:srgbClr val="7030A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ko-KR" altLang="en-US" sz="1900" dirty="0"/>
            </a:p>
          </p:txBody>
        </p:sp>
        <p:sp>
          <p:nvSpPr>
            <p:cNvPr id="218" name="직사각형 18"/>
            <p:cNvSpPr>
              <a:spLocks noChangeArrowheads="1"/>
            </p:cNvSpPr>
            <p:nvPr/>
          </p:nvSpPr>
          <p:spPr bwMode="auto">
            <a:xfrm>
              <a:off x="2741269" y="5031714"/>
              <a:ext cx="128878" cy="406163"/>
            </a:xfrm>
            <a:prstGeom prst="rect">
              <a:avLst/>
            </a:prstGeom>
            <a:noFill/>
            <a:ln w="28575" algn="ctr">
              <a:solidFill>
                <a:srgbClr val="7030A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ko-KR" altLang="en-US" sz="1900" dirty="0"/>
            </a:p>
          </p:txBody>
        </p:sp>
        <p:sp>
          <p:nvSpPr>
            <p:cNvPr id="219" name="직사각형 218"/>
            <p:cNvSpPr>
              <a:spLocks noChangeArrowheads="1"/>
            </p:cNvSpPr>
            <p:nvPr/>
          </p:nvSpPr>
          <p:spPr bwMode="auto">
            <a:xfrm>
              <a:off x="1217773" y="5045453"/>
              <a:ext cx="393780" cy="416484"/>
            </a:xfrm>
            <a:prstGeom prst="rect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ko-KR" altLang="en-US" sz="1900" dirty="0"/>
            </a:p>
          </p:txBody>
        </p:sp>
        <p:sp>
          <p:nvSpPr>
            <p:cNvPr id="220" name="직사각형 219"/>
            <p:cNvSpPr>
              <a:spLocks noChangeArrowheads="1"/>
            </p:cNvSpPr>
            <p:nvPr/>
          </p:nvSpPr>
          <p:spPr bwMode="auto">
            <a:xfrm>
              <a:off x="2804404" y="5033131"/>
              <a:ext cx="393780" cy="416484"/>
            </a:xfrm>
            <a:prstGeom prst="rect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ko-KR" altLang="en-US" sz="1900" dirty="0"/>
            </a:p>
          </p:txBody>
        </p:sp>
        <p:sp>
          <p:nvSpPr>
            <p:cNvPr id="221" name="직사각형 220"/>
            <p:cNvSpPr>
              <a:spLocks noChangeArrowheads="1"/>
            </p:cNvSpPr>
            <p:nvPr/>
          </p:nvSpPr>
          <p:spPr bwMode="auto">
            <a:xfrm>
              <a:off x="4439717" y="5039059"/>
              <a:ext cx="393780" cy="416484"/>
            </a:xfrm>
            <a:prstGeom prst="rect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ko-KR" altLang="en-US" sz="1900" dirty="0"/>
            </a:p>
          </p:txBody>
        </p:sp>
      </p:grpSp>
      <p:grpSp>
        <p:nvGrpSpPr>
          <p:cNvPr id="174" name="그룹 173"/>
          <p:cNvGrpSpPr/>
          <p:nvPr/>
        </p:nvGrpSpPr>
        <p:grpSpPr>
          <a:xfrm>
            <a:off x="6916239" y="2428357"/>
            <a:ext cx="1645898" cy="407462"/>
            <a:chOff x="8188239" y="5840370"/>
            <a:chExt cx="1629522" cy="603216"/>
          </a:xfrm>
        </p:grpSpPr>
        <p:sp>
          <p:nvSpPr>
            <p:cNvPr id="175" name="직사각형 174"/>
            <p:cNvSpPr/>
            <p:nvPr/>
          </p:nvSpPr>
          <p:spPr>
            <a:xfrm>
              <a:off x="8188239" y="5902859"/>
              <a:ext cx="1629522" cy="478470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 w="3175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7287" tIns="53643" rIns="107287" bIns="53643" rtlCol="0" anchor="ctr"/>
            <a:lstStyle/>
            <a:p>
              <a:pPr algn="ctr"/>
              <a:endParaRPr lang="ko-KR" altLang="en-US" sz="1900" dirty="0"/>
            </a:p>
          </p:txBody>
        </p:sp>
        <p:sp>
          <p:nvSpPr>
            <p:cNvPr id="176" name="직사각형 14"/>
            <p:cNvSpPr>
              <a:spLocks noChangeArrowheads="1"/>
            </p:cNvSpPr>
            <p:nvPr/>
          </p:nvSpPr>
          <p:spPr bwMode="auto">
            <a:xfrm rot="16200000">
              <a:off x="8350174" y="5974617"/>
              <a:ext cx="77800" cy="322178"/>
            </a:xfrm>
            <a:prstGeom prst="rect">
              <a:avLst/>
            </a:prstGeom>
            <a:solidFill>
              <a:schemeClr val="bg1">
                <a:lumMod val="75000"/>
                <a:alpha val="50195"/>
              </a:schemeClr>
            </a:solidFill>
            <a:ln w="12700" algn="ctr">
              <a:noFill/>
              <a:round/>
              <a:headEnd/>
              <a:tailEnd/>
            </a:ln>
          </p:spPr>
          <p:txBody>
            <a:bodyPr lIns="107287" tIns="53643" rIns="107287" bIns="53643" anchor="ctr"/>
            <a:lstStyle/>
            <a:p>
              <a:endParaRPr lang="ko-KR" altLang="en-US" sz="1900" dirty="0"/>
            </a:p>
          </p:txBody>
        </p:sp>
        <p:sp>
          <p:nvSpPr>
            <p:cNvPr id="177" name="직사각형 18"/>
            <p:cNvSpPr>
              <a:spLocks noChangeArrowheads="1"/>
            </p:cNvSpPr>
            <p:nvPr/>
          </p:nvSpPr>
          <p:spPr bwMode="auto">
            <a:xfrm>
              <a:off x="8227985" y="5948436"/>
              <a:ext cx="322178" cy="77800"/>
            </a:xfrm>
            <a:prstGeom prst="rect">
              <a:avLst/>
            </a:prstGeom>
            <a:solidFill>
              <a:srgbClr val="FF0000">
                <a:alpha val="50195"/>
              </a:srgbClr>
            </a:solidFill>
            <a:ln w="12700" algn="ctr">
              <a:noFill/>
              <a:round/>
              <a:headEnd/>
              <a:tailEnd/>
            </a:ln>
          </p:spPr>
          <p:txBody>
            <a:bodyPr lIns="107287" tIns="53643" rIns="107287" bIns="53643" anchor="ctr"/>
            <a:lstStyle/>
            <a:p>
              <a:endParaRPr lang="ko-KR" altLang="en-US" sz="1900" dirty="0"/>
            </a:p>
          </p:txBody>
        </p:sp>
        <p:sp>
          <p:nvSpPr>
            <p:cNvPr id="178" name="TextBox 31"/>
            <p:cNvSpPr txBox="1">
              <a:spLocks noChangeArrowheads="1"/>
            </p:cNvSpPr>
            <p:nvPr/>
          </p:nvSpPr>
          <p:spPr bwMode="auto">
            <a:xfrm>
              <a:off x="8520429" y="5889335"/>
              <a:ext cx="314453" cy="2006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7287" tIns="53643" rIns="107287" bIns="53643" anchor="ctr">
              <a:spAutoFit/>
            </a:bodyPr>
            <a:lstStyle/>
            <a:p>
              <a:r>
                <a:rPr lang="en-US" altLang="ko-KR" sz="600" b="1" dirty="0"/>
                <a:t>PC</a:t>
              </a:r>
              <a:endParaRPr lang="ko-KR" altLang="en-US" sz="600" b="1" dirty="0"/>
            </a:p>
          </p:txBody>
        </p:sp>
        <p:sp>
          <p:nvSpPr>
            <p:cNvPr id="179" name="TextBox 31"/>
            <p:cNvSpPr txBox="1">
              <a:spLocks noChangeArrowheads="1"/>
            </p:cNvSpPr>
            <p:nvPr/>
          </p:nvSpPr>
          <p:spPr bwMode="auto">
            <a:xfrm>
              <a:off x="8522177" y="6177410"/>
              <a:ext cx="316056" cy="2006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7287" tIns="53643" rIns="107287" bIns="53643" anchor="ctr">
              <a:spAutoFit/>
            </a:bodyPr>
            <a:lstStyle/>
            <a:p>
              <a:r>
                <a:rPr lang="en-US" altLang="ko-KR" sz="600" b="1" dirty="0"/>
                <a:t>RX</a:t>
              </a:r>
              <a:endParaRPr lang="ko-KR" altLang="en-US" sz="600" b="1" dirty="0"/>
            </a:p>
          </p:txBody>
        </p:sp>
        <p:sp>
          <p:nvSpPr>
            <p:cNvPr id="180" name="TextBox 31"/>
            <p:cNvSpPr txBox="1">
              <a:spLocks noChangeArrowheads="1"/>
            </p:cNvSpPr>
            <p:nvPr/>
          </p:nvSpPr>
          <p:spPr bwMode="auto">
            <a:xfrm>
              <a:off x="9420733" y="5992858"/>
              <a:ext cx="397025" cy="297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7287" tIns="53643" rIns="107287" bIns="53643">
              <a:spAutoFit/>
            </a:bodyPr>
            <a:lstStyle/>
            <a:p>
              <a:r>
                <a:rPr lang="en-US" altLang="ko-KR" sz="600" b="1" dirty="0" smtClean="0"/>
                <a:t>DB-2</a:t>
              </a:r>
              <a:endParaRPr lang="ko-KR" altLang="en-US" sz="600" b="1" dirty="0"/>
            </a:p>
          </p:txBody>
        </p:sp>
        <p:sp>
          <p:nvSpPr>
            <p:cNvPr id="181" name="직사각형 33"/>
            <p:cNvSpPr>
              <a:spLocks noChangeArrowheads="1"/>
            </p:cNvSpPr>
            <p:nvPr/>
          </p:nvSpPr>
          <p:spPr bwMode="auto">
            <a:xfrm>
              <a:off x="8227985" y="6242866"/>
              <a:ext cx="314179" cy="69759"/>
            </a:xfrm>
            <a:prstGeom prst="rect">
              <a:avLst/>
            </a:prstGeom>
            <a:solidFill>
              <a:srgbClr val="00B0F0">
                <a:alpha val="50195"/>
              </a:srgbClr>
            </a:solidFill>
            <a:ln w="12700" algn="ctr">
              <a:noFill/>
              <a:round/>
              <a:headEnd/>
              <a:tailEnd/>
            </a:ln>
          </p:spPr>
          <p:txBody>
            <a:bodyPr lIns="107287" tIns="53643" rIns="107287" bIns="53643" anchor="ctr"/>
            <a:lstStyle/>
            <a:p>
              <a:endParaRPr lang="ko-KR" altLang="en-US" sz="1900" dirty="0"/>
            </a:p>
          </p:txBody>
        </p:sp>
        <p:sp>
          <p:nvSpPr>
            <p:cNvPr id="182" name="TextBox 31"/>
            <p:cNvSpPr txBox="1">
              <a:spLocks noChangeArrowheads="1"/>
            </p:cNvSpPr>
            <p:nvPr/>
          </p:nvSpPr>
          <p:spPr bwMode="auto">
            <a:xfrm>
              <a:off x="8518093" y="6028184"/>
              <a:ext cx="628642" cy="2006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7287" tIns="53643" rIns="107287" bIns="53643" anchor="ctr">
              <a:spAutoFit/>
            </a:bodyPr>
            <a:lstStyle>
              <a:defPPr>
                <a:defRPr lang="ko-KR"/>
              </a:defPPr>
              <a:lvl1pPr>
                <a:defRPr sz="700" b="1"/>
              </a:lvl1pPr>
            </a:lstStyle>
            <a:p>
              <a:r>
                <a:rPr lang="en-US" altLang="ko-KR" sz="600" dirty="0"/>
                <a:t>Dummy PC</a:t>
              </a:r>
              <a:endParaRPr lang="ko-KR" altLang="en-US" sz="600" dirty="0"/>
            </a:p>
          </p:txBody>
        </p:sp>
        <p:sp>
          <p:nvSpPr>
            <p:cNvPr id="183" name="직사각형 18"/>
            <p:cNvSpPr>
              <a:spLocks noChangeArrowheads="1"/>
            </p:cNvSpPr>
            <p:nvPr/>
          </p:nvSpPr>
          <p:spPr bwMode="auto">
            <a:xfrm>
              <a:off x="9080623" y="5960376"/>
              <a:ext cx="342461" cy="65861"/>
            </a:xfrm>
            <a:prstGeom prst="rect">
              <a:avLst/>
            </a:prstGeom>
            <a:noFill/>
            <a:ln w="19050" algn="ctr">
              <a:solidFill>
                <a:srgbClr val="7030A0"/>
              </a:solidFill>
              <a:round/>
              <a:headEnd/>
              <a:tailEnd/>
            </a:ln>
          </p:spPr>
          <p:txBody>
            <a:bodyPr lIns="107287" tIns="53643" rIns="107287" bIns="53643" anchor="ctr"/>
            <a:lstStyle/>
            <a:p>
              <a:endParaRPr lang="ko-KR" altLang="en-US" sz="1900" dirty="0"/>
            </a:p>
          </p:txBody>
        </p:sp>
        <p:sp>
          <p:nvSpPr>
            <p:cNvPr id="184" name="TextBox 31"/>
            <p:cNvSpPr txBox="1">
              <a:spLocks noChangeArrowheads="1"/>
            </p:cNvSpPr>
            <p:nvPr/>
          </p:nvSpPr>
          <p:spPr bwMode="auto">
            <a:xfrm>
              <a:off x="9420735" y="5840370"/>
              <a:ext cx="397025" cy="297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7287" tIns="53643" rIns="107287" bIns="53643">
              <a:spAutoFit/>
            </a:bodyPr>
            <a:lstStyle/>
            <a:p>
              <a:r>
                <a:rPr lang="en-US" altLang="ko-KR" sz="600" b="1" dirty="0" smtClean="0"/>
                <a:t>DB-1</a:t>
              </a:r>
              <a:endParaRPr lang="ko-KR" altLang="en-US" sz="600" b="1" dirty="0"/>
            </a:p>
          </p:txBody>
        </p:sp>
        <p:sp>
          <p:nvSpPr>
            <p:cNvPr id="185" name="직사각형 18"/>
            <p:cNvSpPr>
              <a:spLocks noChangeArrowheads="1"/>
            </p:cNvSpPr>
            <p:nvPr/>
          </p:nvSpPr>
          <p:spPr bwMode="auto">
            <a:xfrm>
              <a:off x="9087409" y="6111351"/>
              <a:ext cx="342461" cy="65861"/>
            </a:xfrm>
            <a:prstGeom prst="rect">
              <a:avLst/>
            </a:prstGeom>
            <a:noFill/>
            <a:ln w="19050" algn="ctr">
              <a:solidFill>
                <a:srgbClr val="0000FF"/>
              </a:solidFill>
              <a:round/>
              <a:headEnd/>
              <a:tailEnd/>
            </a:ln>
          </p:spPr>
          <p:txBody>
            <a:bodyPr lIns="107287" tIns="53643" rIns="107287" bIns="53643" anchor="ctr"/>
            <a:lstStyle/>
            <a:p>
              <a:endParaRPr lang="ko-KR" altLang="en-US" sz="1900" dirty="0"/>
            </a:p>
          </p:txBody>
        </p:sp>
        <p:sp>
          <p:nvSpPr>
            <p:cNvPr id="186" name="직사각형 18"/>
            <p:cNvSpPr>
              <a:spLocks noChangeArrowheads="1"/>
            </p:cNvSpPr>
            <p:nvPr/>
          </p:nvSpPr>
          <p:spPr bwMode="auto">
            <a:xfrm>
              <a:off x="9083124" y="6261078"/>
              <a:ext cx="342461" cy="65861"/>
            </a:xfrm>
            <a:prstGeom prst="rect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 lIns="107287" tIns="53643" rIns="107287" bIns="53643" anchor="ctr"/>
            <a:lstStyle/>
            <a:p>
              <a:endParaRPr lang="ko-KR" altLang="en-US" sz="1900" dirty="0"/>
            </a:p>
          </p:txBody>
        </p:sp>
        <p:sp>
          <p:nvSpPr>
            <p:cNvPr id="187" name="TextBox 31"/>
            <p:cNvSpPr txBox="1">
              <a:spLocks noChangeArrowheads="1"/>
            </p:cNvSpPr>
            <p:nvPr/>
          </p:nvSpPr>
          <p:spPr bwMode="auto">
            <a:xfrm>
              <a:off x="9420734" y="6146514"/>
              <a:ext cx="397025" cy="297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7287" tIns="53643" rIns="107287" bIns="53643">
              <a:spAutoFit/>
            </a:bodyPr>
            <a:lstStyle/>
            <a:p>
              <a:r>
                <a:rPr lang="en-US" altLang="ko-KR" sz="600" b="1" dirty="0" smtClean="0"/>
                <a:t>DB-3</a:t>
              </a:r>
              <a:endParaRPr lang="ko-KR" altLang="en-US" sz="600" b="1" dirty="0"/>
            </a:p>
          </p:txBody>
        </p:sp>
      </p:grpSp>
      <p:grpSp>
        <p:nvGrpSpPr>
          <p:cNvPr id="23" name="그룹 22"/>
          <p:cNvGrpSpPr/>
          <p:nvPr/>
        </p:nvGrpSpPr>
        <p:grpSpPr>
          <a:xfrm>
            <a:off x="251520" y="2643758"/>
            <a:ext cx="3330338" cy="1938434"/>
            <a:chOff x="251520" y="2643758"/>
            <a:chExt cx="3330338" cy="1938434"/>
          </a:xfrm>
        </p:grpSpPr>
        <p:pic>
          <p:nvPicPr>
            <p:cNvPr id="17" name="그림 6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2716"/>
            <a:stretch/>
          </p:blipFill>
          <p:spPr bwMode="auto">
            <a:xfrm>
              <a:off x="379167" y="2898174"/>
              <a:ext cx="3202691" cy="1113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타원 17"/>
            <p:cNvSpPr/>
            <p:nvPr/>
          </p:nvSpPr>
          <p:spPr>
            <a:xfrm>
              <a:off x="1043608" y="3588504"/>
              <a:ext cx="216024" cy="20005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9" name="직선 화살표 연결선 18"/>
            <p:cNvCxnSpPr/>
            <p:nvPr/>
          </p:nvCxnSpPr>
          <p:spPr>
            <a:xfrm flipV="1">
              <a:off x="725019" y="3796934"/>
              <a:ext cx="337342" cy="35321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323528" y="4120527"/>
              <a:ext cx="815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 b="1" dirty="0" smtClean="0"/>
                <a:t>Double Diffusion breaks (DDB)</a:t>
              </a:r>
              <a:endParaRPr lang="ko-KR" altLang="en-US" sz="800" dirty="0"/>
            </a:p>
          </p:txBody>
        </p:sp>
        <p:sp>
          <p:nvSpPr>
            <p:cNvPr id="21" name="타원 20"/>
            <p:cNvSpPr/>
            <p:nvPr/>
          </p:nvSpPr>
          <p:spPr>
            <a:xfrm>
              <a:off x="1043608" y="3286048"/>
              <a:ext cx="216024" cy="20005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2" name="직선 화살표 연결선 21"/>
            <p:cNvCxnSpPr>
              <a:stCxn id="27" idx="2"/>
            </p:cNvCxnSpPr>
            <p:nvPr/>
          </p:nvCxnSpPr>
          <p:spPr>
            <a:xfrm>
              <a:off x="659426" y="3105423"/>
              <a:ext cx="402934" cy="25263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251520" y="2643758"/>
              <a:ext cx="8158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 b="1" dirty="0" smtClean="0"/>
                <a:t>Single Diffusion breaks (SDB)</a:t>
              </a:r>
              <a:endParaRPr lang="ko-KR" altLang="en-US" sz="800" dirty="0"/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1763688" y="3973539"/>
              <a:ext cx="1224136" cy="2468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" name="직사각형 119"/>
            <p:cNvSpPr/>
            <p:nvPr/>
          </p:nvSpPr>
          <p:spPr>
            <a:xfrm>
              <a:off x="1219846" y="3843227"/>
              <a:ext cx="1224136" cy="2468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" name="직사각형 120"/>
            <p:cNvSpPr/>
            <p:nvPr/>
          </p:nvSpPr>
          <p:spPr>
            <a:xfrm>
              <a:off x="1148146" y="3860519"/>
              <a:ext cx="1224136" cy="2627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44442629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직사각형 184"/>
          <p:cNvSpPr/>
          <p:nvPr/>
        </p:nvSpPr>
        <p:spPr>
          <a:xfrm>
            <a:off x="5190715" y="1347613"/>
            <a:ext cx="3845781" cy="15121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Motivation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1600" dirty="0" smtClean="0"/>
              <a:t>Goal</a:t>
            </a:r>
            <a:r>
              <a:rPr lang="en-US" altLang="ko-KR" sz="1600" dirty="0"/>
              <a:t>: Achieving the </a:t>
            </a:r>
            <a:r>
              <a:rPr lang="en-US" altLang="ko-KR" sz="1600" dirty="0" smtClean="0"/>
              <a:t>Same-level </a:t>
            </a:r>
            <a:r>
              <a:rPr lang="en-US" altLang="ko-KR" sz="1600" dirty="0"/>
              <a:t>of </a:t>
            </a:r>
            <a:r>
              <a:rPr lang="en-US" altLang="ko-KR" sz="1600" dirty="0" smtClean="0"/>
              <a:t>Performance </a:t>
            </a:r>
            <a:r>
              <a:rPr lang="en-US" altLang="ko-KR" sz="1600" dirty="0"/>
              <a:t>with </a:t>
            </a:r>
            <a:r>
              <a:rPr lang="en-US" altLang="ko-KR" sz="1600" dirty="0" smtClean="0"/>
              <a:t>MDB/DDB Only Design Whereas Less Power </a:t>
            </a:r>
            <a:r>
              <a:rPr lang="en-US" altLang="ko-KR" sz="1600" dirty="0"/>
              <a:t>and </a:t>
            </a:r>
            <a:r>
              <a:rPr lang="en-US" altLang="ko-KR" sz="1600" dirty="0" smtClean="0"/>
              <a:t>Less Area Cost</a:t>
            </a:r>
          </a:p>
          <a:p>
            <a:endParaRPr lang="en-US" altLang="ko-KR" sz="1600" dirty="0"/>
          </a:p>
          <a:p>
            <a:endParaRPr lang="en-US" altLang="ko-KR" sz="1600" dirty="0" smtClean="0"/>
          </a:p>
          <a:p>
            <a:endParaRPr lang="en-US" altLang="ko-KR" sz="1600" dirty="0"/>
          </a:p>
          <a:p>
            <a:endParaRPr lang="en-US" altLang="ko-KR" sz="1600" dirty="0" smtClean="0"/>
          </a:p>
          <a:p>
            <a:endParaRPr lang="en-US" altLang="ko-KR" sz="1600" dirty="0"/>
          </a:p>
          <a:p>
            <a:endParaRPr lang="en-US" altLang="ko-KR" sz="1600" dirty="0" smtClean="0"/>
          </a:p>
          <a:p>
            <a:endParaRPr lang="en-US" altLang="ko-KR" sz="1600" dirty="0"/>
          </a:p>
          <a:p>
            <a:endParaRPr lang="en-US" altLang="ko-KR" sz="1600" dirty="0"/>
          </a:p>
          <a:p>
            <a:endParaRPr lang="en-US" altLang="ko-KR" sz="1600" dirty="0" smtClean="0"/>
          </a:p>
          <a:p>
            <a:endParaRPr lang="en-US" altLang="ko-KR" sz="1600" dirty="0"/>
          </a:p>
          <a:p>
            <a:endParaRPr lang="en-US" altLang="ko-KR" sz="1600" dirty="0" smtClean="0"/>
          </a:p>
          <a:p>
            <a:endParaRPr lang="en-US" altLang="ko-KR" sz="1600" dirty="0"/>
          </a:p>
          <a:p>
            <a:endParaRPr lang="en-US" altLang="ko-KR" sz="1600" dirty="0" smtClean="0"/>
          </a:p>
          <a:p>
            <a:endParaRPr lang="en-US" altLang="ko-KR" sz="1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6773AC-BB69-4DA1-BD5B-CB8B28EF4F5D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모서리가 둥근 사각형 설명선 4"/>
          <p:cNvSpPr/>
          <p:nvPr/>
        </p:nvSpPr>
        <p:spPr>
          <a:xfrm>
            <a:off x="179512" y="1275606"/>
            <a:ext cx="4910524" cy="1584176"/>
          </a:xfrm>
          <a:prstGeom prst="wedgeRoundRectCallout">
            <a:avLst>
              <a:gd name="adj1" fmla="val -49371"/>
              <a:gd name="adj2" fmla="val -16072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77953" tIns="38976" rIns="77953" bIns="38976" rtlCol="0" anchor="ctr" anchorCtr="0"/>
          <a:lstStyle/>
          <a:p>
            <a:pPr marL="243602" indent="-243602">
              <a:spcBef>
                <a:spcPts val="512"/>
              </a:spcBef>
              <a:buFontTx/>
              <a:buChar char="-"/>
            </a:pPr>
            <a:r>
              <a:rPr lang="en-US" altLang="ko-KR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Taking best of both worlds with mixed </a:t>
            </a:r>
            <a:r>
              <a:rPr lang="en-US" altLang="ko-KR" sz="1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MDB/DDB </a:t>
            </a:r>
            <a:r>
              <a:rPr lang="en-US" altLang="ko-KR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+ SDB </a:t>
            </a:r>
            <a:r>
              <a:rPr lang="en-US" altLang="ko-KR" sz="1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implementation</a:t>
            </a:r>
          </a:p>
          <a:p>
            <a:pPr marL="243602" indent="-243602">
              <a:spcBef>
                <a:spcPts val="512"/>
              </a:spcBef>
              <a:buFontTx/>
              <a:buChar char="-"/>
            </a:pPr>
            <a:r>
              <a:rPr lang="en-US" altLang="ko-KR" sz="1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Fit-for-purpose cell usage (MDB/DDB: critical path, SDB: non-critical path)</a:t>
            </a:r>
          </a:p>
          <a:p>
            <a:pPr marL="243602" indent="-243602">
              <a:spcBef>
                <a:spcPts val="512"/>
              </a:spcBef>
              <a:buFontTx/>
              <a:buChar char="-"/>
            </a:pPr>
            <a:r>
              <a:rPr lang="en-US" altLang="ko-KR" sz="1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Smaller </a:t>
            </a:r>
            <a:r>
              <a:rPr lang="en-US" altLang="ko-KR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power could result in better performance in power-limited </a:t>
            </a:r>
            <a:r>
              <a:rPr lang="en-US" altLang="ko-KR" sz="1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scenarios</a:t>
            </a:r>
          </a:p>
        </p:txBody>
      </p:sp>
      <p:graphicFrame>
        <p:nvGraphicFramePr>
          <p:cNvPr id="85" name="표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4085382"/>
              </p:ext>
            </p:extLst>
          </p:nvPr>
        </p:nvGraphicFramePr>
        <p:xfrm>
          <a:off x="339292" y="3084934"/>
          <a:ext cx="3888431" cy="12573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0232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03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74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74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28599">
                <a:tc rowSpan="2">
                  <a:txBody>
                    <a:bodyPr/>
                    <a:lstStyle/>
                    <a:p>
                      <a:pPr latinLnBrk="1"/>
                      <a:endParaRPr lang="ko-KR" altLang="en-US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/>
                        <a:t>Library</a:t>
                      </a:r>
                      <a:r>
                        <a:rPr lang="en-US" altLang="ko-KR" sz="1050" baseline="0" dirty="0" smtClean="0"/>
                        <a:t> Option Comparison</a:t>
                      </a:r>
                      <a:endParaRPr lang="ko-KR" altLang="en-US" sz="105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69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b="1" dirty="0" smtClean="0"/>
                        <a:t>MDB</a:t>
                      </a:r>
                      <a:endParaRPr lang="ko-KR" altLang="en-US" sz="105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b="1" dirty="0" smtClean="0"/>
                        <a:t>MDB + SDB</a:t>
                      </a:r>
                      <a:endParaRPr lang="ko-KR" altLang="en-US" sz="105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b="1" dirty="0" smtClean="0"/>
                        <a:t>SDB</a:t>
                      </a:r>
                      <a:endParaRPr lang="ko-KR" altLang="en-US" sz="105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697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50" b="1" dirty="0" smtClean="0"/>
                        <a:t>Performance</a:t>
                      </a:r>
                      <a:endParaRPr lang="ko-KR" altLang="en-US" sz="105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b="1" dirty="0" smtClean="0">
                          <a:solidFill>
                            <a:srgbClr val="C00000"/>
                          </a:solidFill>
                        </a:rPr>
                        <a:t>1.08</a:t>
                      </a:r>
                      <a:endParaRPr lang="ko-KR" altLang="en-US" sz="105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1" dirty="0" smtClean="0">
                          <a:solidFill>
                            <a:srgbClr val="C00000"/>
                          </a:solidFill>
                        </a:rPr>
                        <a:t>~1.08</a:t>
                      </a:r>
                      <a:endParaRPr lang="ko-KR" altLang="en-US" sz="1050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1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ko-KR" altLang="en-US" sz="1050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697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50" b="1" dirty="0" smtClean="0"/>
                        <a:t>Leakage</a:t>
                      </a:r>
                      <a:endParaRPr lang="ko-KR" altLang="en-US" sz="105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1" dirty="0" smtClean="0">
                          <a:solidFill>
                            <a:srgbClr val="C00000"/>
                          </a:solidFill>
                        </a:rPr>
                        <a:t>1.20</a:t>
                      </a:r>
                      <a:endParaRPr lang="ko-KR" altLang="en-US" sz="1050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1" dirty="0" smtClean="0">
                          <a:solidFill>
                            <a:srgbClr val="C00000"/>
                          </a:solidFill>
                        </a:rPr>
                        <a:t>~1.05</a:t>
                      </a:r>
                      <a:endParaRPr lang="ko-KR" altLang="en-US" sz="1050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1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ko-KR" altLang="en-US" sz="1050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6973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50" b="1" dirty="0" smtClean="0"/>
                        <a:t>Area</a:t>
                      </a:r>
                      <a:endParaRPr lang="ko-KR" altLang="en-US" sz="105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1" dirty="0" smtClean="0">
                          <a:solidFill>
                            <a:srgbClr val="C00000"/>
                          </a:solidFill>
                        </a:rPr>
                        <a:t>1.18</a:t>
                      </a:r>
                      <a:endParaRPr lang="ko-KR" altLang="en-US" sz="1050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1" dirty="0" smtClean="0">
                          <a:solidFill>
                            <a:srgbClr val="C00000"/>
                          </a:solidFill>
                        </a:rPr>
                        <a:t>~1.04</a:t>
                      </a:r>
                      <a:endParaRPr lang="ko-KR" altLang="en-US" sz="1050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1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ko-KR" altLang="en-US" sz="1050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86" name="그룹 85"/>
          <p:cNvGrpSpPr/>
          <p:nvPr/>
        </p:nvGrpSpPr>
        <p:grpSpPr>
          <a:xfrm>
            <a:off x="4816565" y="3231722"/>
            <a:ext cx="4013893" cy="962857"/>
            <a:chOff x="3995936" y="1551782"/>
            <a:chExt cx="5040560" cy="1217355"/>
          </a:xfrm>
        </p:grpSpPr>
        <p:grpSp>
          <p:nvGrpSpPr>
            <p:cNvPr id="87" name="그룹 86"/>
            <p:cNvGrpSpPr/>
            <p:nvPr/>
          </p:nvGrpSpPr>
          <p:grpSpPr>
            <a:xfrm>
              <a:off x="5885338" y="1551782"/>
              <a:ext cx="526568" cy="288032"/>
              <a:chOff x="5076056" y="2420888"/>
              <a:chExt cx="526568" cy="288032"/>
            </a:xfrm>
            <a:solidFill>
              <a:schemeClr val="accent1">
                <a:lumMod val="60000"/>
                <a:lumOff val="40000"/>
              </a:schemeClr>
            </a:solidFill>
          </p:grpSpPr>
          <p:grpSp>
            <p:nvGrpSpPr>
              <p:cNvPr id="159" name="그룹 158"/>
              <p:cNvGrpSpPr/>
              <p:nvPr/>
            </p:nvGrpSpPr>
            <p:grpSpPr>
              <a:xfrm>
                <a:off x="5076056" y="2420888"/>
                <a:ext cx="432048" cy="288032"/>
                <a:chOff x="5148064" y="1643918"/>
                <a:chExt cx="432048" cy="288032"/>
              </a:xfrm>
              <a:grpFill/>
            </p:grpSpPr>
            <p:sp>
              <p:nvSpPr>
                <p:cNvPr id="161" name="순서도: 지연 160"/>
                <p:cNvSpPr/>
                <p:nvPr/>
              </p:nvSpPr>
              <p:spPr>
                <a:xfrm>
                  <a:off x="5220072" y="1643918"/>
                  <a:ext cx="360040" cy="288032"/>
                </a:xfrm>
                <a:prstGeom prst="flowChartDelay">
                  <a:avLst/>
                </a:prstGeom>
                <a:solidFill>
                  <a:schemeClr val="bg1">
                    <a:lumMod val="85000"/>
                  </a:schemeClr>
                </a:solidFill>
                <a:ln w="9525" cap="sq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400">
                    <a:solidFill>
                      <a:schemeClr val="tx2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162" name="직선 연결선 161"/>
                <p:cNvCxnSpPr/>
                <p:nvPr/>
              </p:nvCxnSpPr>
              <p:spPr>
                <a:xfrm flipH="1">
                  <a:off x="5148064" y="1700808"/>
                  <a:ext cx="72008" cy="0"/>
                </a:xfrm>
                <a:prstGeom prst="line">
                  <a:avLst/>
                </a:prstGeom>
                <a:grpFill/>
                <a:ln w="9525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직선 연결선 162"/>
                <p:cNvCxnSpPr/>
                <p:nvPr/>
              </p:nvCxnSpPr>
              <p:spPr>
                <a:xfrm flipH="1">
                  <a:off x="5150532" y="1880543"/>
                  <a:ext cx="72008" cy="0"/>
                </a:xfrm>
                <a:prstGeom prst="line">
                  <a:avLst/>
                </a:prstGeom>
                <a:grpFill/>
                <a:ln w="9525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0" name="타원 159"/>
              <p:cNvSpPr/>
              <p:nvPr/>
            </p:nvSpPr>
            <p:spPr>
              <a:xfrm>
                <a:off x="5506566" y="2517173"/>
                <a:ext cx="96058" cy="96058"/>
              </a:xfrm>
              <a:prstGeom prst="ellipse">
                <a:avLst/>
              </a:prstGeom>
              <a:solidFill>
                <a:schemeClr val="bg1"/>
              </a:solidFill>
              <a:ln w="9525" cap="sq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88" name="그룹 87"/>
            <p:cNvGrpSpPr/>
            <p:nvPr/>
          </p:nvGrpSpPr>
          <p:grpSpPr>
            <a:xfrm>
              <a:off x="3995936" y="1905174"/>
              <a:ext cx="722548" cy="455363"/>
              <a:chOff x="4462754" y="1905174"/>
              <a:chExt cx="722548" cy="455363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155" name="순서도: 처리 154"/>
              <p:cNvSpPr/>
              <p:nvPr/>
            </p:nvSpPr>
            <p:spPr>
              <a:xfrm>
                <a:off x="4534762" y="1905174"/>
                <a:ext cx="578532" cy="455363"/>
              </a:xfrm>
              <a:prstGeom prst="flowChartProcess">
                <a:avLst/>
              </a:prstGeom>
              <a:solidFill>
                <a:schemeClr val="bg1">
                  <a:lumMod val="85000"/>
                </a:schemeClr>
              </a:solidFill>
              <a:ln w="9525" cap="sq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100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F/F</a:t>
                </a:r>
                <a:endParaRPr lang="ko-KR" altLang="en-US" sz="11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156" name="직선 연결선 155"/>
              <p:cNvCxnSpPr/>
              <p:nvPr/>
            </p:nvCxnSpPr>
            <p:spPr>
              <a:xfrm flipH="1">
                <a:off x="5113294" y="2060848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직선 연결선 156"/>
              <p:cNvCxnSpPr/>
              <p:nvPr/>
            </p:nvCxnSpPr>
            <p:spPr>
              <a:xfrm flipH="1">
                <a:off x="4462754" y="2060848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8" name="순서도: 추출 157"/>
              <p:cNvSpPr/>
              <p:nvPr/>
            </p:nvSpPr>
            <p:spPr>
              <a:xfrm>
                <a:off x="4788024" y="2276872"/>
                <a:ext cx="72008" cy="83664"/>
              </a:xfrm>
              <a:prstGeom prst="flowChartExtract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 b="1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89" name="그룹 88"/>
            <p:cNvGrpSpPr/>
            <p:nvPr/>
          </p:nvGrpSpPr>
          <p:grpSpPr>
            <a:xfrm>
              <a:off x="4959339" y="2093349"/>
              <a:ext cx="519956" cy="288032"/>
              <a:chOff x="5940152" y="1844824"/>
              <a:chExt cx="519956" cy="288032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151" name="이등변 삼각형 150"/>
              <p:cNvSpPr/>
              <p:nvPr/>
            </p:nvSpPr>
            <p:spPr>
              <a:xfrm rot="5400000">
                <a:off x="6012160" y="1844824"/>
                <a:ext cx="288032" cy="288032"/>
              </a:xfrm>
              <a:prstGeom prst="triangle">
                <a:avLst/>
              </a:prstGeom>
              <a:solidFill>
                <a:srgbClr val="0070C0"/>
              </a:solidFill>
              <a:ln w="9525" cap="sq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52" name="타원 151"/>
              <p:cNvSpPr/>
              <p:nvPr/>
            </p:nvSpPr>
            <p:spPr>
              <a:xfrm>
                <a:off x="6292042" y="1941475"/>
                <a:ext cx="96058" cy="96058"/>
              </a:xfrm>
              <a:prstGeom prst="ellipse">
                <a:avLst/>
              </a:prstGeom>
              <a:solidFill>
                <a:srgbClr val="0070C0"/>
              </a:solidFill>
              <a:ln w="9525" cap="sq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153" name="직선 연결선 152"/>
              <p:cNvCxnSpPr>
                <a:stCxn id="151" idx="3"/>
              </p:cNvCxnSpPr>
              <p:nvPr/>
            </p:nvCxnSpPr>
            <p:spPr>
              <a:xfrm flipH="1">
                <a:off x="5940152" y="1988840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직선 연결선 153"/>
              <p:cNvCxnSpPr/>
              <p:nvPr/>
            </p:nvCxnSpPr>
            <p:spPr>
              <a:xfrm flipH="1">
                <a:off x="6388100" y="1988840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0" name="그룹 89"/>
            <p:cNvGrpSpPr/>
            <p:nvPr/>
          </p:nvGrpSpPr>
          <p:grpSpPr>
            <a:xfrm>
              <a:off x="5654290" y="1998026"/>
              <a:ext cx="504056" cy="288032"/>
              <a:chOff x="6015880" y="2492896"/>
              <a:chExt cx="504056" cy="288032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147" name="순서도: 지연 146"/>
              <p:cNvSpPr/>
              <p:nvPr/>
            </p:nvSpPr>
            <p:spPr>
              <a:xfrm>
                <a:off x="6087888" y="2492896"/>
                <a:ext cx="360040" cy="288032"/>
              </a:xfrm>
              <a:prstGeom prst="flowChartDelay">
                <a:avLst/>
              </a:prstGeom>
              <a:solidFill>
                <a:schemeClr val="accent1"/>
              </a:solidFill>
              <a:ln w="9525" cap="sq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148" name="직선 연결선 147"/>
              <p:cNvCxnSpPr/>
              <p:nvPr/>
            </p:nvCxnSpPr>
            <p:spPr>
              <a:xfrm flipH="1">
                <a:off x="6015880" y="2549786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직선 연결선 148"/>
              <p:cNvCxnSpPr/>
              <p:nvPr/>
            </p:nvCxnSpPr>
            <p:spPr>
              <a:xfrm flipH="1">
                <a:off x="6018348" y="2729521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직선 연결선 149"/>
              <p:cNvCxnSpPr/>
              <p:nvPr/>
            </p:nvCxnSpPr>
            <p:spPr>
              <a:xfrm flipH="1">
                <a:off x="6447928" y="2636912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" name="그룹 90"/>
            <p:cNvGrpSpPr/>
            <p:nvPr/>
          </p:nvGrpSpPr>
          <p:grpSpPr>
            <a:xfrm>
              <a:off x="7057510" y="1854311"/>
              <a:ext cx="526568" cy="288032"/>
              <a:chOff x="5076056" y="2420888"/>
              <a:chExt cx="526568" cy="288032"/>
            </a:xfrm>
            <a:solidFill>
              <a:schemeClr val="accent3">
                <a:lumMod val="20000"/>
                <a:lumOff val="80000"/>
              </a:schemeClr>
            </a:solidFill>
          </p:grpSpPr>
          <p:grpSp>
            <p:nvGrpSpPr>
              <p:cNvPr id="142" name="그룹 141"/>
              <p:cNvGrpSpPr/>
              <p:nvPr/>
            </p:nvGrpSpPr>
            <p:grpSpPr>
              <a:xfrm>
                <a:off x="5076056" y="2420888"/>
                <a:ext cx="432048" cy="288032"/>
                <a:chOff x="5148064" y="1643918"/>
                <a:chExt cx="432048" cy="288032"/>
              </a:xfrm>
              <a:grpFill/>
            </p:grpSpPr>
            <p:sp>
              <p:nvSpPr>
                <p:cNvPr id="144" name="순서도: 지연 143"/>
                <p:cNvSpPr/>
                <p:nvPr/>
              </p:nvSpPr>
              <p:spPr>
                <a:xfrm>
                  <a:off x="5220072" y="1643918"/>
                  <a:ext cx="360040" cy="288032"/>
                </a:xfrm>
                <a:prstGeom prst="flowChartDelay">
                  <a:avLst/>
                </a:prstGeom>
                <a:solidFill>
                  <a:srgbClr val="0070C0"/>
                </a:solidFill>
                <a:ln w="9525" cap="sq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400">
                    <a:solidFill>
                      <a:schemeClr val="tx2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145" name="직선 연결선 144"/>
                <p:cNvCxnSpPr/>
                <p:nvPr/>
              </p:nvCxnSpPr>
              <p:spPr>
                <a:xfrm flipH="1">
                  <a:off x="5148064" y="1700808"/>
                  <a:ext cx="72008" cy="0"/>
                </a:xfrm>
                <a:prstGeom prst="line">
                  <a:avLst/>
                </a:prstGeom>
                <a:grpFill/>
                <a:ln w="9525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직선 연결선 145"/>
                <p:cNvCxnSpPr/>
                <p:nvPr/>
              </p:nvCxnSpPr>
              <p:spPr>
                <a:xfrm flipH="1">
                  <a:off x="5150532" y="1880543"/>
                  <a:ext cx="72008" cy="0"/>
                </a:xfrm>
                <a:prstGeom prst="line">
                  <a:avLst/>
                </a:prstGeom>
                <a:grpFill/>
                <a:ln w="9525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3" name="타원 142"/>
              <p:cNvSpPr/>
              <p:nvPr/>
            </p:nvSpPr>
            <p:spPr>
              <a:xfrm>
                <a:off x="5506566" y="2517173"/>
                <a:ext cx="96058" cy="96058"/>
              </a:xfrm>
              <a:prstGeom prst="ellipse">
                <a:avLst/>
              </a:prstGeom>
              <a:solidFill>
                <a:schemeClr val="bg1"/>
              </a:solidFill>
              <a:ln w="9525" cap="sq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92" name="그룹 91"/>
            <p:cNvGrpSpPr/>
            <p:nvPr/>
          </p:nvGrpSpPr>
          <p:grpSpPr>
            <a:xfrm>
              <a:off x="8313948" y="1905174"/>
              <a:ext cx="722548" cy="455363"/>
              <a:chOff x="4462754" y="1905174"/>
              <a:chExt cx="722548" cy="455363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138" name="순서도: 처리 137"/>
              <p:cNvSpPr/>
              <p:nvPr/>
            </p:nvSpPr>
            <p:spPr>
              <a:xfrm>
                <a:off x="4534762" y="1905174"/>
                <a:ext cx="578532" cy="455363"/>
              </a:xfrm>
              <a:prstGeom prst="flowChartProcess">
                <a:avLst/>
              </a:prstGeom>
              <a:solidFill>
                <a:schemeClr val="bg1">
                  <a:lumMod val="85000"/>
                </a:schemeClr>
              </a:solidFill>
              <a:ln w="9525" cap="sq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100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F/F</a:t>
                </a:r>
                <a:endParaRPr lang="ko-KR" altLang="en-US" sz="11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139" name="직선 연결선 138"/>
              <p:cNvCxnSpPr/>
              <p:nvPr/>
            </p:nvCxnSpPr>
            <p:spPr>
              <a:xfrm flipH="1">
                <a:off x="5113294" y="2060848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직선 연결선 139"/>
              <p:cNvCxnSpPr/>
              <p:nvPr/>
            </p:nvCxnSpPr>
            <p:spPr>
              <a:xfrm flipH="1">
                <a:off x="4462754" y="2060848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순서도: 추출 140"/>
              <p:cNvSpPr/>
              <p:nvPr/>
            </p:nvSpPr>
            <p:spPr>
              <a:xfrm>
                <a:off x="4788024" y="2276872"/>
                <a:ext cx="72008" cy="83664"/>
              </a:xfrm>
              <a:prstGeom prst="flowChartExtract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 b="1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93" name="그룹 92"/>
            <p:cNvGrpSpPr/>
            <p:nvPr/>
          </p:nvGrpSpPr>
          <p:grpSpPr>
            <a:xfrm>
              <a:off x="6337430" y="1864827"/>
              <a:ext cx="504056" cy="288032"/>
              <a:chOff x="6015880" y="2492896"/>
              <a:chExt cx="504056" cy="288032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134" name="순서도: 지연 133"/>
              <p:cNvSpPr/>
              <p:nvPr/>
            </p:nvSpPr>
            <p:spPr>
              <a:xfrm>
                <a:off x="6087888" y="2492896"/>
                <a:ext cx="360040" cy="288032"/>
              </a:xfrm>
              <a:prstGeom prst="flowChartDelay">
                <a:avLst/>
              </a:prstGeom>
              <a:solidFill>
                <a:srgbClr val="0070C0"/>
              </a:solidFill>
              <a:ln w="9525" cap="sq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135" name="직선 연결선 134"/>
              <p:cNvCxnSpPr/>
              <p:nvPr/>
            </p:nvCxnSpPr>
            <p:spPr>
              <a:xfrm flipH="1">
                <a:off x="6015880" y="2549786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직선 연결선 135"/>
              <p:cNvCxnSpPr/>
              <p:nvPr/>
            </p:nvCxnSpPr>
            <p:spPr>
              <a:xfrm flipH="1">
                <a:off x="6018348" y="2729521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직선 연결선 136"/>
              <p:cNvCxnSpPr/>
              <p:nvPr/>
            </p:nvCxnSpPr>
            <p:spPr>
              <a:xfrm flipH="1">
                <a:off x="6447928" y="2636912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4" name="그룹 93"/>
            <p:cNvGrpSpPr/>
            <p:nvPr/>
          </p:nvGrpSpPr>
          <p:grpSpPr>
            <a:xfrm>
              <a:off x="6212606" y="2424215"/>
              <a:ext cx="504056" cy="288032"/>
              <a:chOff x="6015880" y="2492896"/>
              <a:chExt cx="504056" cy="288032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130" name="순서도: 지연 129"/>
              <p:cNvSpPr/>
              <p:nvPr/>
            </p:nvSpPr>
            <p:spPr>
              <a:xfrm>
                <a:off x="6087888" y="2492896"/>
                <a:ext cx="360040" cy="288032"/>
              </a:xfrm>
              <a:prstGeom prst="flowChartDelay">
                <a:avLst/>
              </a:prstGeom>
              <a:solidFill>
                <a:schemeClr val="bg1">
                  <a:lumMod val="85000"/>
                </a:schemeClr>
              </a:solidFill>
              <a:ln w="9525" cap="sq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131" name="직선 연결선 130"/>
              <p:cNvCxnSpPr/>
              <p:nvPr/>
            </p:nvCxnSpPr>
            <p:spPr>
              <a:xfrm flipH="1">
                <a:off x="6015880" y="2549786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직선 연결선 131"/>
              <p:cNvCxnSpPr/>
              <p:nvPr/>
            </p:nvCxnSpPr>
            <p:spPr>
              <a:xfrm flipH="1">
                <a:off x="6018348" y="2729521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직선 연결선 132"/>
              <p:cNvCxnSpPr/>
              <p:nvPr/>
            </p:nvCxnSpPr>
            <p:spPr>
              <a:xfrm flipH="1">
                <a:off x="6447928" y="2636912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5" name="그룹 94"/>
            <p:cNvGrpSpPr/>
            <p:nvPr/>
          </p:nvGrpSpPr>
          <p:grpSpPr>
            <a:xfrm>
              <a:off x="5134334" y="1633685"/>
              <a:ext cx="519956" cy="288032"/>
              <a:chOff x="5940152" y="1844824"/>
              <a:chExt cx="519956" cy="288032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126" name="이등변 삼각형 125"/>
              <p:cNvSpPr/>
              <p:nvPr/>
            </p:nvSpPr>
            <p:spPr>
              <a:xfrm rot="5400000">
                <a:off x="6012160" y="1844824"/>
                <a:ext cx="288032" cy="288032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9525" cap="sq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7" name="타원 126"/>
              <p:cNvSpPr/>
              <p:nvPr/>
            </p:nvSpPr>
            <p:spPr>
              <a:xfrm>
                <a:off x="6292042" y="1941475"/>
                <a:ext cx="96058" cy="96058"/>
              </a:xfrm>
              <a:prstGeom prst="ellipse">
                <a:avLst/>
              </a:prstGeom>
              <a:solidFill>
                <a:schemeClr val="bg1"/>
              </a:solidFill>
              <a:ln w="9525" cap="sq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128" name="직선 연결선 127"/>
              <p:cNvCxnSpPr>
                <a:stCxn id="126" idx="3"/>
              </p:cNvCxnSpPr>
              <p:nvPr/>
            </p:nvCxnSpPr>
            <p:spPr>
              <a:xfrm flipH="1">
                <a:off x="5940152" y="1988840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직선 연결선 128"/>
              <p:cNvCxnSpPr/>
              <p:nvPr/>
            </p:nvCxnSpPr>
            <p:spPr>
              <a:xfrm flipH="1">
                <a:off x="6388100" y="1988840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6" name="꺾인 연결선 95"/>
            <p:cNvCxnSpPr>
              <a:endCxn id="126" idx="3"/>
            </p:cNvCxnSpPr>
            <p:nvPr/>
          </p:nvCxnSpPr>
          <p:spPr>
            <a:xfrm flipV="1">
              <a:off x="4718484" y="1777701"/>
              <a:ext cx="487858" cy="283148"/>
            </a:xfrm>
            <a:prstGeom prst="bentConnector3">
              <a:avLst>
                <a:gd name="adj1" fmla="val 26571"/>
              </a:avLst>
            </a:prstGeom>
            <a:ln w="9525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꺾인 연결선 96"/>
            <p:cNvCxnSpPr>
              <a:endCxn id="151" idx="3"/>
            </p:cNvCxnSpPr>
            <p:nvPr/>
          </p:nvCxnSpPr>
          <p:spPr>
            <a:xfrm>
              <a:off x="4718484" y="2060848"/>
              <a:ext cx="312863" cy="176517"/>
            </a:xfrm>
            <a:prstGeom prst="bentConnector3">
              <a:avLst>
                <a:gd name="adj1" fmla="val 40867"/>
              </a:avLst>
            </a:prstGeom>
            <a:ln w="9525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꺾인 연결선 97"/>
            <p:cNvCxnSpPr>
              <a:stCxn id="127" idx="6"/>
            </p:cNvCxnSpPr>
            <p:nvPr/>
          </p:nvCxnSpPr>
          <p:spPr>
            <a:xfrm flipV="1">
              <a:off x="5582282" y="1608672"/>
              <a:ext cx="305524" cy="169693"/>
            </a:xfrm>
            <a:prstGeom prst="bentConnector3">
              <a:avLst>
                <a:gd name="adj1" fmla="val 54676"/>
              </a:avLst>
            </a:prstGeom>
            <a:ln w="9525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꺾인 연결선 98"/>
            <p:cNvCxnSpPr/>
            <p:nvPr/>
          </p:nvCxnSpPr>
          <p:spPr>
            <a:xfrm flipV="1">
              <a:off x="5473334" y="2054916"/>
              <a:ext cx="183424" cy="183113"/>
            </a:xfrm>
            <a:prstGeom prst="bentConnector3">
              <a:avLst/>
            </a:prstGeom>
            <a:ln w="9525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0" name="그룹 99"/>
            <p:cNvGrpSpPr/>
            <p:nvPr/>
          </p:nvGrpSpPr>
          <p:grpSpPr>
            <a:xfrm>
              <a:off x="5369556" y="2481105"/>
              <a:ext cx="526568" cy="288032"/>
              <a:chOff x="5076056" y="2420888"/>
              <a:chExt cx="526568" cy="288032"/>
            </a:xfrm>
            <a:solidFill>
              <a:schemeClr val="accent1">
                <a:lumMod val="60000"/>
                <a:lumOff val="40000"/>
              </a:schemeClr>
            </a:solidFill>
          </p:grpSpPr>
          <p:grpSp>
            <p:nvGrpSpPr>
              <p:cNvPr id="121" name="그룹 120"/>
              <p:cNvGrpSpPr/>
              <p:nvPr/>
            </p:nvGrpSpPr>
            <p:grpSpPr>
              <a:xfrm>
                <a:off x="5076056" y="2420888"/>
                <a:ext cx="432048" cy="288032"/>
                <a:chOff x="5148064" y="1643918"/>
                <a:chExt cx="432048" cy="288032"/>
              </a:xfrm>
              <a:grpFill/>
            </p:grpSpPr>
            <p:sp>
              <p:nvSpPr>
                <p:cNvPr id="123" name="순서도: 지연 122"/>
                <p:cNvSpPr/>
                <p:nvPr/>
              </p:nvSpPr>
              <p:spPr>
                <a:xfrm>
                  <a:off x="5220072" y="1643918"/>
                  <a:ext cx="360040" cy="288032"/>
                </a:xfrm>
                <a:prstGeom prst="flowChartDelay">
                  <a:avLst/>
                </a:prstGeom>
                <a:solidFill>
                  <a:schemeClr val="bg1">
                    <a:lumMod val="85000"/>
                  </a:schemeClr>
                </a:solidFill>
                <a:ln w="9525" cap="sq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400">
                    <a:solidFill>
                      <a:schemeClr val="tx2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124" name="직선 연결선 123"/>
                <p:cNvCxnSpPr/>
                <p:nvPr/>
              </p:nvCxnSpPr>
              <p:spPr>
                <a:xfrm flipH="1">
                  <a:off x="5148064" y="1700808"/>
                  <a:ext cx="72008" cy="0"/>
                </a:xfrm>
                <a:prstGeom prst="line">
                  <a:avLst/>
                </a:prstGeom>
                <a:grpFill/>
                <a:ln w="9525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직선 연결선 124"/>
                <p:cNvCxnSpPr/>
                <p:nvPr/>
              </p:nvCxnSpPr>
              <p:spPr>
                <a:xfrm flipH="1">
                  <a:off x="5150532" y="1880543"/>
                  <a:ext cx="72008" cy="0"/>
                </a:xfrm>
                <a:prstGeom prst="line">
                  <a:avLst/>
                </a:prstGeom>
                <a:grpFill/>
                <a:ln w="9525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2" name="타원 121"/>
              <p:cNvSpPr/>
              <p:nvPr/>
            </p:nvSpPr>
            <p:spPr>
              <a:xfrm>
                <a:off x="5506566" y="2517173"/>
                <a:ext cx="96058" cy="96058"/>
              </a:xfrm>
              <a:prstGeom prst="ellipse">
                <a:avLst/>
              </a:prstGeom>
              <a:solidFill>
                <a:schemeClr val="bg1"/>
              </a:solidFill>
              <a:ln w="9525" cap="sq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cxnSp>
          <p:nvCxnSpPr>
            <p:cNvPr id="101" name="꺾인 연결선 100"/>
            <p:cNvCxnSpPr/>
            <p:nvPr/>
          </p:nvCxnSpPr>
          <p:spPr>
            <a:xfrm rot="5400000" flipH="1" flipV="1">
              <a:off x="6138809" y="1941254"/>
              <a:ext cx="220626" cy="181552"/>
            </a:xfrm>
            <a:prstGeom prst="bentConnector3">
              <a:avLst/>
            </a:prstGeom>
            <a:ln w="9525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꺾인 연결선 101"/>
            <p:cNvCxnSpPr/>
            <p:nvPr/>
          </p:nvCxnSpPr>
          <p:spPr>
            <a:xfrm>
              <a:off x="6805482" y="2008844"/>
              <a:ext cx="288032" cy="84505"/>
            </a:xfrm>
            <a:prstGeom prst="bentConnector3">
              <a:avLst/>
            </a:prstGeom>
            <a:ln w="9525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꺾인 연결선 102"/>
            <p:cNvCxnSpPr/>
            <p:nvPr/>
          </p:nvCxnSpPr>
          <p:spPr>
            <a:xfrm>
              <a:off x="7587848" y="1998027"/>
              <a:ext cx="117734" cy="56889"/>
            </a:xfrm>
            <a:prstGeom prst="bentConnector3">
              <a:avLst/>
            </a:prstGeom>
            <a:ln w="9525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꺾인 연결선 103"/>
            <p:cNvCxnSpPr>
              <a:stCxn id="160" idx="6"/>
            </p:cNvCxnSpPr>
            <p:nvPr/>
          </p:nvCxnSpPr>
          <p:spPr>
            <a:xfrm>
              <a:off x="6411906" y="1696096"/>
              <a:ext cx="648074" cy="215105"/>
            </a:xfrm>
            <a:prstGeom prst="bentConnector3">
              <a:avLst>
                <a:gd name="adj1" fmla="val 83069"/>
              </a:avLst>
            </a:prstGeom>
            <a:ln w="9525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꺾인 연결선 104"/>
            <p:cNvCxnSpPr/>
            <p:nvPr/>
          </p:nvCxnSpPr>
          <p:spPr>
            <a:xfrm>
              <a:off x="4718484" y="2060847"/>
              <a:ext cx="687076" cy="656883"/>
            </a:xfrm>
            <a:prstGeom prst="bentConnector3">
              <a:avLst>
                <a:gd name="adj1" fmla="val 18808"/>
              </a:avLst>
            </a:prstGeom>
            <a:ln w="9525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꺾인 연결선 105"/>
            <p:cNvCxnSpPr>
              <a:stCxn id="122" idx="6"/>
            </p:cNvCxnSpPr>
            <p:nvPr/>
          </p:nvCxnSpPr>
          <p:spPr>
            <a:xfrm flipV="1">
              <a:off x="5896124" y="2481105"/>
              <a:ext cx="318950" cy="144314"/>
            </a:xfrm>
            <a:prstGeom prst="bentConnector3">
              <a:avLst/>
            </a:prstGeom>
            <a:ln w="9525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꺾인 연결선 106"/>
            <p:cNvCxnSpPr/>
            <p:nvPr/>
          </p:nvCxnSpPr>
          <p:spPr>
            <a:xfrm flipV="1">
              <a:off x="6716662" y="2421257"/>
              <a:ext cx="301358" cy="146974"/>
            </a:xfrm>
            <a:prstGeom prst="bentConnector3">
              <a:avLst/>
            </a:prstGeom>
            <a:ln w="9525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8" name="그룹 107"/>
            <p:cNvGrpSpPr/>
            <p:nvPr/>
          </p:nvGrpSpPr>
          <p:grpSpPr>
            <a:xfrm>
              <a:off x="7015552" y="2364367"/>
              <a:ext cx="504056" cy="288032"/>
              <a:chOff x="6015880" y="2492896"/>
              <a:chExt cx="504056" cy="288032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117" name="순서도: 지연 116"/>
              <p:cNvSpPr/>
              <p:nvPr/>
            </p:nvSpPr>
            <p:spPr>
              <a:xfrm>
                <a:off x="6087888" y="2492896"/>
                <a:ext cx="360040" cy="288032"/>
              </a:xfrm>
              <a:prstGeom prst="flowChartDelay">
                <a:avLst/>
              </a:prstGeom>
              <a:solidFill>
                <a:schemeClr val="bg1">
                  <a:lumMod val="85000"/>
                </a:schemeClr>
              </a:solidFill>
              <a:ln w="9525" cap="sq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118" name="직선 연결선 117"/>
              <p:cNvCxnSpPr/>
              <p:nvPr/>
            </p:nvCxnSpPr>
            <p:spPr>
              <a:xfrm flipH="1">
                <a:off x="6015880" y="2549786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직선 연결선 118"/>
              <p:cNvCxnSpPr/>
              <p:nvPr/>
            </p:nvCxnSpPr>
            <p:spPr>
              <a:xfrm flipH="1">
                <a:off x="6018348" y="2729521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직선 연결선 119"/>
              <p:cNvCxnSpPr/>
              <p:nvPr/>
            </p:nvCxnSpPr>
            <p:spPr>
              <a:xfrm flipH="1">
                <a:off x="6447928" y="2636912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9" name="그룹 108"/>
            <p:cNvGrpSpPr/>
            <p:nvPr/>
          </p:nvGrpSpPr>
          <p:grpSpPr>
            <a:xfrm>
              <a:off x="7701965" y="1997348"/>
              <a:ext cx="526568" cy="288032"/>
              <a:chOff x="5076056" y="2420888"/>
              <a:chExt cx="526568" cy="288032"/>
            </a:xfrm>
            <a:solidFill>
              <a:schemeClr val="accent3">
                <a:lumMod val="20000"/>
                <a:lumOff val="80000"/>
              </a:schemeClr>
            </a:solidFill>
          </p:grpSpPr>
          <p:grpSp>
            <p:nvGrpSpPr>
              <p:cNvPr id="112" name="그룹 111"/>
              <p:cNvGrpSpPr/>
              <p:nvPr/>
            </p:nvGrpSpPr>
            <p:grpSpPr>
              <a:xfrm>
                <a:off x="5076056" y="2420888"/>
                <a:ext cx="432048" cy="288032"/>
                <a:chOff x="5148064" y="1643918"/>
                <a:chExt cx="432048" cy="288032"/>
              </a:xfrm>
              <a:grpFill/>
            </p:grpSpPr>
            <p:sp>
              <p:nvSpPr>
                <p:cNvPr id="114" name="순서도: 지연 113"/>
                <p:cNvSpPr/>
                <p:nvPr/>
              </p:nvSpPr>
              <p:spPr>
                <a:xfrm>
                  <a:off x="5220072" y="1643918"/>
                  <a:ext cx="360040" cy="288032"/>
                </a:xfrm>
                <a:prstGeom prst="flowChartDelay">
                  <a:avLst/>
                </a:prstGeom>
                <a:solidFill>
                  <a:srgbClr val="0070C0"/>
                </a:solidFill>
                <a:ln w="9525" cap="sq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400">
                    <a:solidFill>
                      <a:schemeClr val="tx2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115" name="직선 연결선 114"/>
                <p:cNvCxnSpPr/>
                <p:nvPr/>
              </p:nvCxnSpPr>
              <p:spPr>
                <a:xfrm flipH="1">
                  <a:off x="5148064" y="1700808"/>
                  <a:ext cx="72008" cy="0"/>
                </a:xfrm>
                <a:prstGeom prst="line">
                  <a:avLst/>
                </a:prstGeom>
                <a:grpFill/>
                <a:ln w="9525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직선 연결선 115"/>
                <p:cNvCxnSpPr/>
                <p:nvPr/>
              </p:nvCxnSpPr>
              <p:spPr>
                <a:xfrm flipH="1">
                  <a:off x="5150532" y="1880543"/>
                  <a:ext cx="72008" cy="0"/>
                </a:xfrm>
                <a:prstGeom prst="line">
                  <a:avLst/>
                </a:prstGeom>
                <a:grpFill/>
                <a:ln w="9525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3" name="타원 112"/>
              <p:cNvSpPr/>
              <p:nvPr/>
            </p:nvSpPr>
            <p:spPr>
              <a:xfrm>
                <a:off x="5506566" y="2517173"/>
                <a:ext cx="96058" cy="96058"/>
              </a:xfrm>
              <a:prstGeom prst="ellipse">
                <a:avLst/>
              </a:prstGeom>
              <a:solidFill>
                <a:schemeClr val="bg1"/>
              </a:solidFill>
              <a:ln w="9525" cap="sq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cxnSp>
          <p:nvCxnSpPr>
            <p:cNvPr id="110" name="꺾인 연결선 109"/>
            <p:cNvCxnSpPr/>
            <p:nvPr/>
          </p:nvCxnSpPr>
          <p:spPr>
            <a:xfrm rot="5400000" flipH="1" flipV="1">
              <a:off x="7479070" y="2274512"/>
              <a:ext cx="272085" cy="191009"/>
            </a:xfrm>
            <a:prstGeom prst="bentConnector3">
              <a:avLst>
                <a:gd name="adj1" fmla="val 50000"/>
              </a:avLst>
            </a:prstGeom>
            <a:ln w="9525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꺾인 연결선 110"/>
            <p:cNvCxnSpPr>
              <a:stCxn id="113" idx="6"/>
            </p:cNvCxnSpPr>
            <p:nvPr/>
          </p:nvCxnSpPr>
          <p:spPr>
            <a:xfrm flipV="1">
              <a:off x="8228533" y="2060847"/>
              <a:ext cx="95505" cy="80815"/>
            </a:xfrm>
            <a:prstGeom prst="bentConnector3">
              <a:avLst>
                <a:gd name="adj1" fmla="val 50000"/>
              </a:avLst>
            </a:prstGeom>
            <a:ln w="9525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" name="그룹 163"/>
          <p:cNvGrpSpPr/>
          <p:nvPr/>
        </p:nvGrpSpPr>
        <p:grpSpPr>
          <a:xfrm>
            <a:off x="7910117" y="3091221"/>
            <a:ext cx="222743" cy="281853"/>
            <a:chOff x="7378167" y="1475215"/>
            <a:chExt cx="222743" cy="281853"/>
          </a:xfrm>
        </p:grpSpPr>
        <p:sp>
          <p:nvSpPr>
            <p:cNvPr id="165" name="직사각형 164"/>
            <p:cNvSpPr/>
            <p:nvPr/>
          </p:nvSpPr>
          <p:spPr>
            <a:xfrm>
              <a:off x="7378167" y="1475215"/>
              <a:ext cx="222743" cy="103691"/>
            </a:xfrm>
            <a:prstGeom prst="rect">
              <a:avLst/>
            </a:prstGeom>
            <a:ln w="9525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6" name="직사각형 165"/>
            <p:cNvSpPr/>
            <p:nvPr/>
          </p:nvSpPr>
          <p:spPr>
            <a:xfrm>
              <a:off x="7378167" y="1653377"/>
              <a:ext cx="222743" cy="10369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grpSp>
        <p:nvGrpSpPr>
          <p:cNvPr id="167" name="그룹 166"/>
          <p:cNvGrpSpPr/>
          <p:nvPr/>
        </p:nvGrpSpPr>
        <p:grpSpPr>
          <a:xfrm>
            <a:off x="8126830" y="3003798"/>
            <a:ext cx="837658" cy="470701"/>
            <a:chOff x="7585644" y="1399441"/>
            <a:chExt cx="837658" cy="470701"/>
          </a:xfrm>
        </p:grpSpPr>
        <p:sp>
          <p:nvSpPr>
            <p:cNvPr id="168" name="TextBox 167"/>
            <p:cNvSpPr txBox="1"/>
            <p:nvPr/>
          </p:nvSpPr>
          <p:spPr>
            <a:xfrm>
              <a:off x="7585644" y="1399441"/>
              <a:ext cx="837658" cy="27853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altLang="ko-KR" sz="11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MDB/DDB</a:t>
              </a:r>
              <a:endParaRPr lang="ko-KR" altLang="en-US" sz="11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7585645" y="1591604"/>
              <a:ext cx="620500" cy="27853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altLang="ko-KR" sz="11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SDB</a:t>
              </a:r>
              <a:endParaRPr lang="ko-KR" altLang="en-US" sz="11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aphicFrame>
        <p:nvGraphicFramePr>
          <p:cNvPr id="180" name="표 1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0660443"/>
              </p:ext>
            </p:extLst>
          </p:nvPr>
        </p:nvGraphicFramePr>
        <p:xfrm>
          <a:off x="5436096" y="2066945"/>
          <a:ext cx="3030835" cy="5720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51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37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73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00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4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 smtClean="0">
                          <a:solidFill>
                            <a:schemeClr val="bg1"/>
                          </a:solidFill>
                        </a:rPr>
                        <a:t>Cell</a:t>
                      </a:r>
                      <a:r>
                        <a:rPr lang="en-US" altLang="ko-KR" sz="800" b="1" baseline="0" dirty="0" smtClean="0">
                          <a:solidFill>
                            <a:schemeClr val="bg1"/>
                          </a:solidFill>
                        </a:rPr>
                        <a:t> Type</a:t>
                      </a:r>
                      <a:endParaRPr lang="ko-KR" altLang="en-US" sz="800" b="1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1255" marR="31255" marT="34378" marB="34378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 smtClean="0">
                          <a:solidFill>
                            <a:schemeClr val="bg1"/>
                          </a:solidFill>
                        </a:rPr>
                        <a:t>10nm</a:t>
                      </a:r>
                      <a:endParaRPr lang="ko-KR" altLang="en-US" sz="800" b="1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1255" marR="31255" marT="34378" marB="34378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 smtClean="0">
                          <a:solidFill>
                            <a:schemeClr val="bg1"/>
                          </a:solidFill>
                        </a:rPr>
                        <a:t>8nm</a:t>
                      </a:r>
                      <a:endParaRPr lang="ko-KR" altLang="en-US" sz="800" b="1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1255" marR="31255" marT="34378" marB="34378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 smtClean="0">
                          <a:solidFill>
                            <a:schemeClr val="bg1"/>
                          </a:solidFill>
                        </a:rPr>
                        <a:t>7nm</a:t>
                      </a:r>
                      <a:endParaRPr lang="ko-KR" altLang="en-US" sz="800" b="1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1255" marR="31255" marT="34378" marB="34378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1" dirty="0" smtClean="0">
                          <a:solidFill>
                            <a:schemeClr val="bg1"/>
                          </a:solidFill>
                        </a:rPr>
                        <a:t>5nm</a:t>
                      </a:r>
                      <a:endParaRPr lang="ko-KR" altLang="en-US" sz="800" b="1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1255" marR="31255" marT="34378" marB="34378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High Speed</a:t>
                      </a:r>
                      <a:endParaRPr lang="ko-KR" altLang="en-US" sz="800" b="1" dirty="0">
                        <a:solidFill>
                          <a:srgbClr val="0000F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Calibri" pitchFamily="34" charset="0"/>
                      </a:endParaRPr>
                    </a:p>
                  </a:txBody>
                  <a:tcPr marL="31255" marR="31255" marT="34378" marB="3437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DDB</a:t>
                      </a:r>
                      <a:endParaRPr lang="ko-KR" altLang="en-US" sz="8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Calibri" pitchFamily="34" charset="0"/>
                      </a:endParaRPr>
                    </a:p>
                  </a:txBody>
                  <a:tcPr marL="31255" marR="31255" marT="34378" marB="3437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HSDB/MDB</a:t>
                      </a:r>
                      <a:endParaRPr lang="ko-KR" altLang="en-US" sz="8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Calibri" pitchFamily="34" charset="0"/>
                      </a:endParaRPr>
                    </a:p>
                  </a:txBody>
                  <a:tcPr marL="31255" marR="31255" marT="34378" marB="3437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MDB</a:t>
                      </a:r>
                      <a:endParaRPr lang="ko-KR" altLang="en-US" sz="8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Calibri" pitchFamily="34" charset="0"/>
                      </a:endParaRPr>
                    </a:p>
                  </a:txBody>
                  <a:tcPr marL="31255" marR="31255" marT="34378" marB="3437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MDB</a:t>
                      </a:r>
                      <a:endParaRPr lang="ko-KR" altLang="en-US" sz="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Calibri" pitchFamily="34" charset="0"/>
                      </a:endParaRPr>
                    </a:p>
                  </a:txBody>
                  <a:tcPr marL="31255" marR="31255" marT="34378" marB="34378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Low Power/Area</a:t>
                      </a:r>
                      <a:endParaRPr lang="ko-KR" altLang="en-US" sz="800" b="1" dirty="0">
                        <a:solidFill>
                          <a:srgbClr val="0000F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Calibri" pitchFamily="34" charset="0"/>
                      </a:endParaRPr>
                    </a:p>
                  </a:txBody>
                  <a:tcPr marL="31255" marR="31255" marT="34378" marB="3437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SDB</a:t>
                      </a:r>
                      <a:endParaRPr lang="ko-KR" altLang="en-US" sz="8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Calibri" pitchFamily="34" charset="0"/>
                      </a:endParaRPr>
                    </a:p>
                  </a:txBody>
                  <a:tcPr marL="31255" marR="31255" marT="34378" marB="3437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SDB</a:t>
                      </a:r>
                      <a:endParaRPr lang="ko-KR" altLang="en-US" sz="8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Calibri" pitchFamily="34" charset="0"/>
                      </a:endParaRPr>
                    </a:p>
                  </a:txBody>
                  <a:tcPr marL="31255" marR="31255" marT="34378" marB="3437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DDB</a:t>
                      </a:r>
                      <a:endParaRPr lang="ko-KR" altLang="en-US" sz="800" b="1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Calibri" pitchFamily="34" charset="0"/>
                      </a:endParaRPr>
                    </a:p>
                  </a:txBody>
                  <a:tcPr marL="31255" marR="31255" marT="34378" marB="34378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 smtClean="0"/>
                        <a:t>SDB</a:t>
                      </a:r>
                      <a:endParaRPr lang="ko-KR" altLang="en-US" sz="800" b="1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Calibri" pitchFamily="34" charset="0"/>
                      </a:endParaRPr>
                    </a:p>
                  </a:txBody>
                  <a:tcPr marL="31255" marR="31255" marT="34378" marB="34378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81" name="TextBox 180"/>
          <p:cNvSpPr txBox="1"/>
          <p:nvPr/>
        </p:nvSpPr>
        <p:spPr>
          <a:xfrm>
            <a:off x="5583741" y="1636225"/>
            <a:ext cx="1624014" cy="21544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ko-KR" sz="800" b="1" dirty="0" smtClean="0"/>
              <a:t>Speed </a:t>
            </a:r>
            <a:r>
              <a:rPr lang="en-US" altLang="ko-KR" sz="800" b="1" dirty="0" smtClean="0">
                <a:latin typeface="맑은 고딕"/>
                <a:ea typeface="맑은 고딕"/>
              </a:rPr>
              <a:t>increase @Same Area</a:t>
            </a:r>
            <a:endParaRPr lang="ko-KR" altLang="en-US" sz="800" b="1" dirty="0"/>
          </a:p>
        </p:txBody>
      </p:sp>
      <p:sp>
        <p:nvSpPr>
          <p:cNvPr id="182" name="위쪽 화살표 설명선 181"/>
          <p:cNvSpPr/>
          <p:nvPr/>
        </p:nvSpPr>
        <p:spPr bwMode="auto">
          <a:xfrm>
            <a:off x="6345418" y="1851669"/>
            <a:ext cx="419377" cy="792088"/>
          </a:xfrm>
          <a:prstGeom prst="upArrowCallout">
            <a:avLst>
              <a:gd name="adj1" fmla="val 27107"/>
              <a:gd name="adj2" fmla="val 33429"/>
              <a:gd name="adj3" fmla="val 20786"/>
              <a:gd name="adj4" fmla="val 76717"/>
            </a:avLst>
          </a:prstGeom>
          <a:noFill/>
          <a:ln w="19050"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lang="ko-KR" altLang="en-US" sz="1200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  <a:cs typeface="Arial" charset="0"/>
            </a:endParaRPr>
          </a:p>
        </p:txBody>
      </p:sp>
      <p:sp>
        <p:nvSpPr>
          <p:cNvPr id="183" name="위쪽 화살표 설명선 182"/>
          <p:cNvSpPr/>
          <p:nvPr/>
        </p:nvSpPr>
        <p:spPr bwMode="auto">
          <a:xfrm>
            <a:off x="7999843" y="1851669"/>
            <a:ext cx="419377" cy="792088"/>
          </a:xfrm>
          <a:prstGeom prst="upArrowCallout">
            <a:avLst>
              <a:gd name="adj1" fmla="val 27107"/>
              <a:gd name="adj2" fmla="val 33429"/>
              <a:gd name="adj3" fmla="val 20786"/>
              <a:gd name="adj4" fmla="val 76717"/>
            </a:avLst>
          </a:prstGeom>
          <a:noFill/>
          <a:ln w="19050"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lang="ko-KR" altLang="en-US" sz="1200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  <a:cs typeface="Arial" charset="0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7351770" y="1636225"/>
            <a:ext cx="1612717" cy="21544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ko-KR" sz="800" b="1" dirty="0" smtClean="0"/>
              <a:t>Speed increase </a:t>
            </a:r>
            <a:r>
              <a:rPr lang="en-US" altLang="ko-KR" sz="800" b="1" dirty="0" smtClean="0">
                <a:latin typeface="맑은 고딕"/>
                <a:ea typeface="맑은 고딕"/>
              </a:rPr>
              <a:t>@Same Area</a:t>
            </a:r>
            <a:endParaRPr lang="ko-KR" altLang="en-US" sz="800" b="1" dirty="0"/>
          </a:p>
        </p:txBody>
      </p:sp>
      <p:sp>
        <p:nvSpPr>
          <p:cNvPr id="186" name="직사각형 185"/>
          <p:cNvSpPr/>
          <p:nvPr/>
        </p:nvSpPr>
        <p:spPr>
          <a:xfrm>
            <a:off x="5920760" y="1358646"/>
            <a:ext cx="2395656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12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alibri" panose="020F0502020204030204" pitchFamily="34" charset="0"/>
              </a:rPr>
              <a:t>Samsung Foundry Unique Solution</a:t>
            </a:r>
            <a:endParaRPr lang="ko-KR" altLang="en-US" sz="9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875632238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직사각형 250"/>
          <p:cNvSpPr/>
          <p:nvPr/>
        </p:nvSpPr>
        <p:spPr>
          <a:xfrm>
            <a:off x="6982855" y="4224948"/>
            <a:ext cx="634833" cy="651058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Special</a:t>
            </a:r>
            <a:br>
              <a:rPr lang="en-US" altLang="ko-KR" sz="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ko-KR" sz="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filler</a:t>
            </a:r>
            <a:endParaRPr lang="ko-KR" altLang="en-US" sz="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" name="직사각형 107"/>
          <p:cNvSpPr/>
          <p:nvPr/>
        </p:nvSpPr>
        <p:spPr>
          <a:xfrm>
            <a:off x="4355976" y="4084186"/>
            <a:ext cx="608174" cy="49626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US" altLang="ko-KR" sz="700" b="1" dirty="0" smtClean="0">
                <a:solidFill>
                  <a:schemeClr val="tx1"/>
                </a:solidFill>
              </a:rPr>
              <a:t>Special</a:t>
            </a:r>
            <a:br>
              <a:rPr lang="en-US" altLang="ko-KR" sz="700" b="1" dirty="0" smtClean="0">
                <a:solidFill>
                  <a:schemeClr val="tx1"/>
                </a:solidFill>
              </a:rPr>
            </a:br>
            <a:r>
              <a:rPr lang="en-US" altLang="ko-KR" sz="700" b="1" dirty="0" smtClean="0">
                <a:solidFill>
                  <a:schemeClr val="tx1"/>
                </a:solidFill>
              </a:rPr>
              <a:t>Filler</a:t>
            </a:r>
          </a:p>
        </p:txBody>
      </p:sp>
      <p:sp>
        <p:nvSpPr>
          <p:cNvPr id="47" name="직사각형 46"/>
          <p:cNvSpPr/>
          <p:nvPr/>
        </p:nvSpPr>
        <p:spPr>
          <a:xfrm>
            <a:off x="3614761" y="1635646"/>
            <a:ext cx="1928527" cy="19712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Mixed Cell Implementation Methodology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1600" dirty="0"/>
              <a:t>Refined </a:t>
            </a:r>
            <a:r>
              <a:rPr lang="en-US" altLang="ko-KR" sz="1600" dirty="0" smtClean="0"/>
              <a:t>Design Flow </a:t>
            </a:r>
            <a:r>
              <a:rPr lang="en-US" altLang="ko-KR" sz="1600" dirty="0"/>
              <a:t>for </a:t>
            </a:r>
            <a:r>
              <a:rPr lang="en-US" altLang="ko-KR" sz="1600" dirty="0" smtClean="0"/>
              <a:t>Mixed Cell Implementation (ex. Mixed MDB/SDB)</a:t>
            </a:r>
            <a:endParaRPr lang="ko-KR" altLang="en-US" sz="1600" dirty="0"/>
          </a:p>
          <a:p>
            <a:endParaRPr lang="ko-KR" altLang="en-US" sz="1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6773AC-BB69-4DA1-BD5B-CB8B28EF4F5D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713885" y="2022273"/>
            <a:ext cx="1729023" cy="21602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Powerplan</a:t>
            </a:r>
            <a:endParaRPr lang="ko-KR" altLang="en-US" sz="105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713885" y="2308952"/>
            <a:ext cx="1729023" cy="216024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Placement</a:t>
            </a:r>
            <a:endParaRPr lang="ko-KR" altLang="en-US" sz="105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3713885" y="2595631"/>
            <a:ext cx="1729023" cy="216024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CTS</a:t>
            </a:r>
            <a:endParaRPr lang="ko-KR" altLang="en-US" sz="105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1" name="직선 화살표 연결선 10"/>
          <p:cNvCxnSpPr>
            <a:endCxn id="6" idx="0"/>
          </p:cNvCxnSpPr>
          <p:nvPr/>
        </p:nvCxnSpPr>
        <p:spPr>
          <a:xfrm>
            <a:off x="4578397" y="1951618"/>
            <a:ext cx="0" cy="70655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화살표 연결선 11"/>
          <p:cNvCxnSpPr>
            <a:stCxn id="6" idx="2"/>
            <a:endCxn id="7" idx="0"/>
          </p:cNvCxnSpPr>
          <p:nvPr/>
        </p:nvCxnSpPr>
        <p:spPr>
          <a:xfrm>
            <a:off x="4578397" y="2238297"/>
            <a:ext cx="0" cy="70655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>
            <a:stCxn id="7" idx="2"/>
            <a:endCxn id="8" idx="0"/>
          </p:cNvCxnSpPr>
          <p:nvPr/>
        </p:nvCxnSpPr>
        <p:spPr>
          <a:xfrm>
            <a:off x="4578397" y="2524976"/>
            <a:ext cx="0" cy="70655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/>
          <p:cNvCxnSpPr>
            <a:stCxn id="8" idx="2"/>
          </p:cNvCxnSpPr>
          <p:nvPr/>
        </p:nvCxnSpPr>
        <p:spPr>
          <a:xfrm>
            <a:off x="4578397" y="2811655"/>
            <a:ext cx="0" cy="70655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/>
          <p:cNvCxnSpPr/>
          <p:nvPr/>
        </p:nvCxnSpPr>
        <p:spPr>
          <a:xfrm>
            <a:off x="4578397" y="3098334"/>
            <a:ext cx="0" cy="70655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직사각형 15"/>
          <p:cNvSpPr/>
          <p:nvPr/>
        </p:nvSpPr>
        <p:spPr>
          <a:xfrm>
            <a:off x="3713885" y="1738532"/>
            <a:ext cx="1729023" cy="21602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Floorplan</a:t>
            </a:r>
            <a:endParaRPr lang="ko-KR" altLang="en-US" sz="105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3713883" y="3168989"/>
            <a:ext cx="1729023" cy="216024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Chip finish</a:t>
            </a:r>
            <a:endParaRPr lang="ko-KR" altLang="en-US" sz="105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3610096" y="4099638"/>
            <a:ext cx="1928527" cy="63235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20680" y="1347614"/>
            <a:ext cx="2843808" cy="61555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Mixed Cell Placement</a:t>
            </a:r>
          </a:p>
          <a:p>
            <a:pPr marL="171450" indent="-171450">
              <a:buFontTx/>
              <a:buChar char="-"/>
            </a:pPr>
            <a:r>
              <a:rPr lang="en-US" altLang="ko-KR" sz="1100" dirty="0" smtClean="0">
                <a:latin typeface="Calibri" pitchFamily="34" charset="0"/>
                <a:cs typeface="Calibri" pitchFamily="34" charset="0"/>
              </a:rPr>
              <a:t>Special legalization (spacing) for design rule between SDB and MDB cells is required</a:t>
            </a:r>
            <a:endParaRPr lang="en-US" altLang="ko-KR" sz="11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3713885" y="2882310"/>
            <a:ext cx="1729023" cy="216024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Routing</a:t>
            </a:r>
            <a:endParaRPr lang="ko-KR" altLang="en-US" sz="105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30" name="직선 연결선 29"/>
          <p:cNvCxnSpPr>
            <a:stCxn id="7" idx="3"/>
          </p:cNvCxnSpPr>
          <p:nvPr/>
        </p:nvCxnSpPr>
        <p:spPr>
          <a:xfrm>
            <a:off x="5442908" y="2416964"/>
            <a:ext cx="461004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연결선 31"/>
          <p:cNvCxnSpPr>
            <a:stCxn id="25" idx="3"/>
          </p:cNvCxnSpPr>
          <p:nvPr/>
        </p:nvCxnSpPr>
        <p:spPr>
          <a:xfrm>
            <a:off x="5442908" y="2990322"/>
            <a:ext cx="461004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/>
          <p:cNvCxnSpPr/>
          <p:nvPr/>
        </p:nvCxnSpPr>
        <p:spPr>
          <a:xfrm>
            <a:off x="5903912" y="2416964"/>
            <a:ext cx="0" cy="57335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연결선 38"/>
          <p:cNvCxnSpPr>
            <a:stCxn id="8" idx="3"/>
          </p:cNvCxnSpPr>
          <p:nvPr/>
        </p:nvCxnSpPr>
        <p:spPr>
          <a:xfrm>
            <a:off x="5442908" y="2703643"/>
            <a:ext cx="605764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10492" y="1909450"/>
            <a:ext cx="2952328" cy="44627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Clock Tree Synthesis with MDB</a:t>
            </a:r>
          </a:p>
          <a:p>
            <a:pPr marL="171450" indent="-171450">
              <a:buFontTx/>
              <a:buChar char="-"/>
            </a:pPr>
            <a:r>
              <a:rPr lang="en-US" altLang="ko-KR" sz="1100" dirty="0" smtClean="0">
                <a:latin typeface="Calibri" pitchFamily="34" charset="0"/>
                <a:cs typeface="Calibri" pitchFamily="34" charset="0"/>
              </a:rPr>
              <a:t>Minimize clock latency and clock skew</a:t>
            </a:r>
            <a:endParaRPr lang="en-US" altLang="ko-KR" sz="11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3614762" y="1075302"/>
            <a:ext cx="1928527" cy="4163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141167" y="3435846"/>
            <a:ext cx="4754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50" b="1" dirty="0" smtClean="0">
                <a:latin typeface="Calibri" pitchFamily="34" charset="0"/>
                <a:cs typeface="Calibri" pitchFamily="34" charset="0"/>
              </a:rPr>
              <a:t>P&amp;R</a:t>
            </a:r>
            <a:endParaRPr lang="ko-KR" altLang="en-US" sz="1050" b="1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20" name="직선 화살표 연결선 19"/>
          <p:cNvCxnSpPr/>
          <p:nvPr/>
        </p:nvCxnSpPr>
        <p:spPr>
          <a:xfrm>
            <a:off x="4578397" y="3385013"/>
            <a:ext cx="628" cy="626897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141167" y="4515966"/>
            <a:ext cx="4754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50" b="1" dirty="0" smtClean="0">
                <a:latin typeface="Calibri" pitchFamily="34" charset="0"/>
                <a:cs typeface="Calibri" pitchFamily="34" charset="0"/>
              </a:rPr>
              <a:t>ECO</a:t>
            </a:r>
            <a:endParaRPr lang="ko-KR" altLang="en-US" sz="105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3709847" y="4018536"/>
            <a:ext cx="1729023" cy="216024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Timing</a:t>
            </a:r>
            <a:endParaRPr lang="ko-KR" altLang="en-US" sz="105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4" name="직사각형 53"/>
          <p:cNvSpPr/>
          <p:nvPr/>
        </p:nvSpPr>
        <p:spPr>
          <a:xfrm>
            <a:off x="3714513" y="4294521"/>
            <a:ext cx="1729023" cy="216024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Power</a:t>
            </a:r>
            <a:endParaRPr lang="ko-KR" altLang="en-US" sz="105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55" name="직선 화살표 연결선 54"/>
          <p:cNvCxnSpPr/>
          <p:nvPr/>
        </p:nvCxnSpPr>
        <p:spPr>
          <a:xfrm>
            <a:off x="4569767" y="4237147"/>
            <a:ext cx="0" cy="70655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연결선 55"/>
          <p:cNvCxnSpPr/>
          <p:nvPr/>
        </p:nvCxnSpPr>
        <p:spPr>
          <a:xfrm>
            <a:off x="5438870" y="3269699"/>
            <a:ext cx="677028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6120680" y="3129811"/>
            <a:ext cx="2843808" cy="9541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Filler Insertion (including special filler)</a:t>
            </a:r>
          </a:p>
          <a:p>
            <a:pPr marL="171450" indent="-171450">
              <a:buFontTx/>
              <a:buChar char="-"/>
            </a:pPr>
            <a:r>
              <a:rPr lang="en-US" altLang="ko-KR" sz="1100" dirty="0">
                <a:latin typeface="Calibri" pitchFamily="34" charset="0"/>
                <a:cs typeface="Calibri" pitchFamily="34" charset="0"/>
              </a:rPr>
              <a:t>Three types of filler cells are required to finish </a:t>
            </a:r>
            <a:r>
              <a:rPr lang="en-US" altLang="ko-KR" sz="1100" dirty="0" smtClean="0">
                <a:latin typeface="Calibri" pitchFamily="34" charset="0"/>
                <a:cs typeface="Calibri" pitchFamily="34" charset="0"/>
              </a:rPr>
              <a:t>layout (MDB/SDB/Special</a:t>
            </a:r>
            <a:r>
              <a:rPr lang="en-US" altLang="ko-KR" sz="1100" dirty="0">
                <a:latin typeface="Calibri" pitchFamily="34" charset="0"/>
                <a:cs typeface="Calibri" pitchFamily="34" charset="0"/>
              </a:rPr>
              <a:t>)</a:t>
            </a:r>
          </a:p>
          <a:p>
            <a:pPr marL="171450" indent="-171450">
              <a:buFontTx/>
              <a:buChar char="-"/>
            </a:pPr>
            <a:r>
              <a:rPr lang="en-US" altLang="ko-KR" sz="1100" dirty="0">
                <a:latin typeface="Calibri" pitchFamily="34" charset="0"/>
                <a:cs typeface="Calibri" pitchFamily="34" charset="0"/>
              </a:rPr>
              <a:t>S</a:t>
            </a:r>
            <a:r>
              <a:rPr lang="en-US" altLang="ko-KR" sz="1100" dirty="0" smtClean="0">
                <a:latin typeface="Calibri" pitchFamily="34" charset="0"/>
                <a:cs typeface="Calibri" pitchFamily="34" charset="0"/>
              </a:rPr>
              <a:t>pecial </a:t>
            </a:r>
            <a:r>
              <a:rPr lang="en-US" altLang="ko-KR" sz="1100" dirty="0">
                <a:latin typeface="Calibri" pitchFamily="34" charset="0"/>
                <a:cs typeface="Calibri" pitchFamily="34" charset="0"/>
              </a:rPr>
              <a:t>filler </a:t>
            </a:r>
            <a:r>
              <a:rPr lang="en-US" altLang="ko-KR" sz="1100" dirty="0" smtClean="0">
                <a:latin typeface="Calibri" pitchFamily="34" charset="0"/>
                <a:cs typeface="Calibri" pitchFamily="34" charset="0"/>
              </a:rPr>
              <a:t>cell must be placed at MDB and </a:t>
            </a:r>
            <a:r>
              <a:rPr lang="en-US" altLang="ko-KR" sz="1100" dirty="0">
                <a:latin typeface="Calibri" pitchFamily="34" charset="0"/>
                <a:cs typeface="Calibri" pitchFamily="34" charset="0"/>
              </a:rPr>
              <a:t>SDB </a:t>
            </a:r>
            <a:r>
              <a:rPr lang="en-US" altLang="ko-KR" sz="1100" dirty="0" smtClean="0">
                <a:latin typeface="Calibri" pitchFamily="34" charset="0"/>
                <a:cs typeface="Calibri" pitchFamily="34" charset="0"/>
              </a:rPr>
              <a:t>interfaces</a:t>
            </a:r>
            <a:endParaRPr lang="en-US" altLang="ko-KR" sz="11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9" name="직사각형 108"/>
          <p:cNvSpPr/>
          <p:nvPr/>
        </p:nvSpPr>
        <p:spPr>
          <a:xfrm>
            <a:off x="6473198" y="2073949"/>
            <a:ext cx="468052" cy="62969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SDB</a:t>
            </a:r>
            <a:endParaRPr lang="ko-KR" altLang="en-US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" name="직사각형 109"/>
          <p:cNvSpPr/>
          <p:nvPr/>
        </p:nvSpPr>
        <p:spPr>
          <a:xfrm>
            <a:off x="6869242" y="2073950"/>
            <a:ext cx="242243" cy="62969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altLang="ko-KR" sz="8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DB-1</a:t>
            </a:r>
            <a:endParaRPr lang="ko-KR" altLang="en-US" sz="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1" name="직사각형 110"/>
          <p:cNvSpPr/>
          <p:nvPr/>
        </p:nvSpPr>
        <p:spPr>
          <a:xfrm>
            <a:off x="6264695" y="2073950"/>
            <a:ext cx="242243" cy="62969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altLang="ko-KR" sz="8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DB-1</a:t>
            </a:r>
            <a:endParaRPr lang="ko-KR" altLang="en-US" sz="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" name="직사각형 111"/>
          <p:cNvSpPr/>
          <p:nvPr/>
        </p:nvSpPr>
        <p:spPr>
          <a:xfrm>
            <a:off x="7687549" y="2073950"/>
            <a:ext cx="634833" cy="63271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MDB</a:t>
            </a:r>
            <a:endParaRPr lang="ko-KR" altLang="en-US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3" name="직사각형 112"/>
          <p:cNvSpPr/>
          <p:nvPr/>
        </p:nvSpPr>
        <p:spPr>
          <a:xfrm>
            <a:off x="7496564" y="2073950"/>
            <a:ext cx="242243" cy="343014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altLang="ko-KR" sz="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DB-3</a:t>
            </a:r>
            <a:endParaRPr lang="ko-KR" altLang="en-US" sz="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4" name="직사각형 113"/>
          <p:cNvSpPr/>
          <p:nvPr/>
        </p:nvSpPr>
        <p:spPr>
          <a:xfrm>
            <a:off x="8280918" y="2416964"/>
            <a:ext cx="242243" cy="298802"/>
          </a:xfrm>
          <a:prstGeom prst="rect">
            <a:avLst/>
          </a:prstGeom>
          <a:solidFill>
            <a:srgbClr val="7030A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altLang="ko-KR" sz="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DB-2</a:t>
            </a:r>
            <a:endParaRPr lang="ko-KR" altLang="en-US" sz="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5" name="직사각형 114"/>
          <p:cNvSpPr/>
          <p:nvPr/>
        </p:nvSpPr>
        <p:spPr>
          <a:xfrm>
            <a:off x="7496567" y="2416964"/>
            <a:ext cx="242243" cy="298802"/>
          </a:xfrm>
          <a:prstGeom prst="rect">
            <a:avLst/>
          </a:prstGeom>
          <a:solidFill>
            <a:srgbClr val="7030A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altLang="ko-KR" sz="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DB-2</a:t>
            </a:r>
            <a:endParaRPr lang="ko-KR" altLang="en-US" sz="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6" name="직사각형 115"/>
          <p:cNvSpPr/>
          <p:nvPr/>
        </p:nvSpPr>
        <p:spPr>
          <a:xfrm>
            <a:off x="8280920" y="2073953"/>
            <a:ext cx="242243" cy="343011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altLang="ko-KR" sz="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DB-3</a:t>
            </a:r>
            <a:endParaRPr lang="ko-KR" altLang="en-US" sz="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6994913" y="2067694"/>
            <a:ext cx="633455" cy="356444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altLang="ko-KR" sz="8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Spacing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altLang="ko-KR" sz="8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Rule </a:t>
            </a:r>
            <a:endParaRPr lang="ko-KR" altLang="en-US" sz="8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18" name="직선 화살표 연결선 117"/>
          <p:cNvCxnSpPr/>
          <p:nvPr/>
        </p:nvCxnSpPr>
        <p:spPr>
          <a:xfrm>
            <a:off x="7112097" y="2427734"/>
            <a:ext cx="399086" cy="0"/>
          </a:xfrm>
          <a:prstGeom prst="straightConnector1">
            <a:avLst/>
          </a:prstGeom>
          <a:ln w="9525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직선 연결선 122"/>
          <p:cNvCxnSpPr/>
          <p:nvPr/>
        </p:nvCxnSpPr>
        <p:spPr>
          <a:xfrm flipV="1">
            <a:off x="6048672" y="1491630"/>
            <a:ext cx="0" cy="122054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직선 연결선 124"/>
          <p:cNvCxnSpPr/>
          <p:nvPr/>
        </p:nvCxnSpPr>
        <p:spPr>
          <a:xfrm>
            <a:off x="6048672" y="1491630"/>
            <a:ext cx="72008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310492" y="3939902"/>
            <a:ext cx="3001876" cy="7848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Mixed ECO Flow</a:t>
            </a:r>
          </a:p>
          <a:p>
            <a:pPr marL="171450" indent="-171450">
              <a:buFontTx/>
              <a:buChar char="-"/>
            </a:pPr>
            <a:r>
              <a:rPr lang="en-US" altLang="ko-KR" sz="1100" dirty="0">
                <a:latin typeface="Calibri" pitchFamily="34" charset="0"/>
                <a:cs typeface="Calibri" pitchFamily="34" charset="0"/>
              </a:rPr>
              <a:t>Timing fixing respect to </a:t>
            </a:r>
            <a:r>
              <a:rPr lang="en-US" altLang="ko-KR" sz="1100" dirty="0" smtClean="0">
                <a:latin typeface="Calibri" pitchFamily="34" charset="0"/>
                <a:cs typeface="Calibri" pitchFamily="34" charset="0"/>
              </a:rPr>
              <a:t>MDB/SDB spacing</a:t>
            </a:r>
          </a:p>
          <a:p>
            <a:pPr marL="171450" indent="-171450">
              <a:buFontTx/>
              <a:buChar char="-"/>
            </a:pPr>
            <a:r>
              <a:rPr lang="en-US" altLang="ko-KR" sz="1100" dirty="0">
                <a:latin typeface="Calibri" pitchFamily="34" charset="0"/>
                <a:cs typeface="Calibri" pitchFamily="34" charset="0"/>
              </a:rPr>
              <a:t>Dynamic power recovery across M</a:t>
            </a:r>
            <a:r>
              <a:rPr lang="en-US" altLang="ko-KR" sz="1100" dirty="0" smtClean="0">
                <a:latin typeface="Calibri" pitchFamily="34" charset="0"/>
                <a:cs typeface="Calibri" pitchFamily="34" charset="0"/>
              </a:rPr>
              <a:t>DB </a:t>
            </a:r>
            <a:r>
              <a:rPr lang="en-US" altLang="ko-KR" sz="1100" dirty="0">
                <a:latin typeface="Calibri" pitchFamily="34" charset="0"/>
                <a:cs typeface="Calibri" pitchFamily="34" charset="0"/>
              </a:rPr>
              <a:t>and </a:t>
            </a:r>
            <a:r>
              <a:rPr lang="en-US" altLang="ko-KR" sz="1100" dirty="0" smtClean="0">
                <a:latin typeface="Calibri" pitchFamily="34" charset="0"/>
                <a:cs typeface="Calibri" pitchFamily="34" charset="0"/>
              </a:rPr>
              <a:t>SDB</a:t>
            </a:r>
          </a:p>
          <a:p>
            <a:pPr marL="171450" indent="-171450">
              <a:buFontTx/>
              <a:buChar char="-"/>
            </a:pPr>
            <a:r>
              <a:rPr lang="en-US" altLang="ko-KR" sz="1100" dirty="0" smtClean="0">
                <a:latin typeface="Calibri" pitchFamily="34" charset="0"/>
                <a:cs typeface="Calibri" pitchFamily="34" charset="0"/>
              </a:rPr>
              <a:t>Leakage </a:t>
            </a:r>
            <a:r>
              <a:rPr lang="en-US" altLang="ko-KR" sz="1100" dirty="0">
                <a:latin typeface="Calibri" pitchFamily="34" charset="0"/>
                <a:cs typeface="Calibri" pitchFamily="34" charset="0"/>
              </a:rPr>
              <a:t>power recovery inside each </a:t>
            </a:r>
            <a:r>
              <a:rPr lang="en-US" altLang="ko-KR" sz="1100" dirty="0" smtClean="0">
                <a:latin typeface="Calibri" pitchFamily="34" charset="0"/>
                <a:cs typeface="Calibri" pitchFamily="34" charset="0"/>
              </a:rPr>
              <a:t>type</a:t>
            </a:r>
            <a:endParaRPr lang="en-US" altLang="ko-KR" sz="11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30" name="직선 연결선 129"/>
          <p:cNvCxnSpPr/>
          <p:nvPr/>
        </p:nvCxnSpPr>
        <p:spPr>
          <a:xfrm>
            <a:off x="3371333" y="4083918"/>
            <a:ext cx="0" cy="318615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직선 연결선 131"/>
          <p:cNvCxnSpPr>
            <a:endCxn id="54" idx="1"/>
          </p:cNvCxnSpPr>
          <p:nvPr/>
        </p:nvCxnSpPr>
        <p:spPr>
          <a:xfrm>
            <a:off x="3371333" y="4402533"/>
            <a:ext cx="34318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Box 135"/>
          <p:cNvSpPr txBox="1"/>
          <p:nvPr/>
        </p:nvSpPr>
        <p:spPr>
          <a:xfrm>
            <a:off x="4777072" y="1286639"/>
            <a:ext cx="8395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50" b="1" dirty="0" smtClean="0">
                <a:latin typeface="Calibri" pitchFamily="34" charset="0"/>
                <a:cs typeface="Calibri" pitchFamily="34" charset="0"/>
              </a:rPr>
              <a:t>Synthesis</a:t>
            </a:r>
            <a:endParaRPr lang="ko-KR" altLang="en-US" sz="105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7" name="직사각형 136"/>
          <p:cNvSpPr/>
          <p:nvPr/>
        </p:nvSpPr>
        <p:spPr>
          <a:xfrm>
            <a:off x="3714513" y="1131590"/>
            <a:ext cx="1729023" cy="216024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5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DCG/Genus</a:t>
            </a:r>
            <a:endParaRPr lang="ko-KR" altLang="en-US" sz="105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39" name="직선 화살표 연결선 138"/>
          <p:cNvCxnSpPr>
            <a:stCxn id="137" idx="2"/>
            <a:endCxn id="16" idx="0"/>
          </p:cNvCxnSpPr>
          <p:nvPr/>
        </p:nvCxnSpPr>
        <p:spPr>
          <a:xfrm flipH="1">
            <a:off x="4578397" y="1347614"/>
            <a:ext cx="628" cy="3909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322439" y="1075302"/>
            <a:ext cx="2952327" cy="61555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lang="en-US" altLang="ko-KR" sz="1200" b="1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ell Usage: Fit-for-Purpose </a:t>
            </a:r>
            <a:endParaRPr lang="en-US" altLang="ko-KR" sz="1200" b="1" dirty="0" smtClean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  <a:p>
            <a:pPr marL="171450" indent="-171450">
              <a:buFontTx/>
              <a:buChar char="-"/>
            </a:pPr>
            <a:r>
              <a:rPr lang="en-US" altLang="ko-KR" sz="1100" dirty="0" smtClean="0">
                <a:latin typeface="Calibri" pitchFamily="34" charset="0"/>
                <a:cs typeface="Calibri" pitchFamily="34" charset="0"/>
              </a:rPr>
              <a:t>Use MDB for clock cells (clock-gating cells)</a:t>
            </a:r>
          </a:p>
          <a:p>
            <a:pPr marL="171450" indent="-171450">
              <a:buFontTx/>
              <a:buChar char="-"/>
            </a:pPr>
            <a:r>
              <a:rPr lang="en-US" altLang="ko-KR" sz="1100" dirty="0" smtClean="0">
                <a:latin typeface="Calibri" pitchFamily="34" charset="0"/>
                <a:cs typeface="Calibri" pitchFamily="34" charset="0"/>
              </a:rPr>
              <a:t>SDB for data path</a:t>
            </a:r>
            <a:endParaRPr lang="en-US" altLang="ko-KR" sz="1100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25" name="그룹 224"/>
          <p:cNvGrpSpPr/>
          <p:nvPr/>
        </p:nvGrpSpPr>
        <p:grpSpPr>
          <a:xfrm>
            <a:off x="680264" y="2624194"/>
            <a:ext cx="2632103" cy="697143"/>
            <a:chOff x="-1714224" y="3149180"/>
            <a:chExt cx="4013893" cy="962857"/>
          </a:xfrm>
        </p:grpSpPr>
        <p:grpSp>
          <p:nvGrpSpPr>
            <p:cNvPr id="142" name="그룹 141"/>
            <p:cNvGrpSpPr/>
            <p:nvPr/>
          </p:nvGrpSpPr>
          <p:grpSpPr>
            <a:xfrm>
              <a:off x="-209658" y="3149180"/>
              <a:ext cx="419316" cy="227817"/>
              <a:chOff x="5076056" y="2420888"/>
              <a:chExt cx="526568" cy="288032"/>
            </a:xfrm>
            <a:solidFill>
              <a:schemeClr val="accent1">
                <a:lumMod val="60000"/>
                <a:lumOff val="40000"/>
              </a:schemeClr>
            </a:solidFill>
          </p:grpSpPr>
          <p:grpSp>
            <p:nvGrpSpPr>
              <p:cNvPr id="143" name="그룹 142"/>
              <p:cNvGrpSpPr/>
              <p:nvPr/>
            </p:nvGrpSpPr>
            <p:grpSpPr>
              <a:xfrm>
                <a:off x="5076056" y="2420888"/>
                <a:ext cx="432048" cy="288032"/>
                <a:chOff x="5148064" y="1643918"/>
                <a:chExt cx="432048" cy="288032"/>
              </a:xfrm>
              <a:grpFill/>
            </p:grpSpPr>
            <p:sp>
              <p:nvSpPr>
                <p:cNvPr id="145" name="순서도: 지연 144"/>
                <p:cNvSpPr/>
                <p:nvPr/>
              </p:nvSpPr>
              <p:spPr>
                <a:xfrm>
                  <a:off x="5220072" y="1643918"/>
                  <a:ext cx="360040" cy="288032"/>
                </a:xfrm>
                <a:prstGeom prst="flowChartDelay">
                  <a:avLst/>
                </a:prstGeom>
                <a:solidFill>
                  <a:schemeClr val="bg1">
                    <a:lumMod val="85000"/>
                  </a:schemeClr>
                </a:solidFill>
                <a:ln w="9525" cap="sq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400">
                    <a:solidFill>
                      <a:schemeClr val="tx2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146" name="직선 연결선 145"/>
                <p:cNvCxnSpPr/>
                <p:nvPr/>
              </p:nvCxnSpPr>
              <p:spPr>
                <a:xfrm flipH="1">
                  <a:off x="5148064" y="1700808"/>
                  <a:ext cx="72008" cy="0"/>
                </a:xfrm>
                <a:prstGeom prst="line">
                  <a:avLst/>
                </a:prstGeom>
                <a:grpFill/>
                <a:ln w="9525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직선 연결선 146"/>
                <p:cNvCxnSpPr/>
                <p:nvPr/>
              </p:nvCxnSpPr>
              <p:spPr>
                <a:xfrm flipH="1">
                  <a:off x="5150532" y="1880543"/>
                  <a:ext cx="72008" cy="0"/>
                </a:xfrm>
                <a:prstGeom prst="line">
                  <a:avLst/>
                </a:prstGeom>
                <a:grpFill/>
                <a:ln w="9525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4" name="타원 143"/>
              <p:cNvSpPr/>
              <p:nvPr/>
            </p:nvSpPr>
            <p:spPr>
              <a:xfrm>
                <a:off x="5506566" y="2517173"/>
                <a:ext cx="96058" cy="96058"/>
              </a:xfrm>
              <a:prstGeom prst="ellipse">
                <a:avLst/>
              </a:prstGeom>
              <a:solidFill>
                <a:schemeClr val="bg1"/>
              </a:solidFill>
              <a:ln w="9525" cap="sq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148" name="그룹 147"/>
            <p:cNvGrpSpPr/>
            <p:nvPr/>
          </p:nvGrpSpPr>
          <p:grpSpPr>
            <a:xfrm>
              <a:off x="-1714224" y="3428693"/>
              <a:ext cx="575379" cy="360166"/>
              <a:chOff x="4462754" y="1905174"/>
              <a:chExt cx="722548" cy="455363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149" name="순서도: 처리 148"/>
              <p:cNvSpPr/>
              <p:nvPr/>
            </p:nvSpPr>
            <p:spPr>
              <a:xfrm>
                <a:off x="4534762" y="1905174"/>
                <a:ext cx="578532" cy="455363"/>
              </a:xfrm>
              <a:prstGeom prst="flowChartProcess">
                <a:avLst/>
              </a:prstGeom>
              <a:solidFill>
                <a:schemeClr val="bg1">
                  <a:lumMod val="85000"/>
                </a:schemeClr>
              </a:solidFill>
              <a:ln w="9525" cap="sq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600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F/F</a:t>
                </a:r>
                <a:endParaRPr lang="ko-KR" altLang="en-US" sz="6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150" name="직선 연결선 149"/>
              <p:cNvCxnSpPr/>
              <p:nvPr/>
            </p:nvCxnSpPr>
            <p:spPr>
              <a:xfrm flipH="1">
                <a:off x="5113294" y="2060848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직선 연결선 150"/>
              <p:cNvCxnSpPr/>
              <p:nvPr/>
            </p:nvCxnSpPr>
            <p:spPr>
              <a:xfrm flipH="1">
                <a:off x="4462754" y="2060848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2" name="순서도: 추출 151"/>
              <p:cNvSpPr/>
              <p:nvPr/>
            </p:nvSpPr>
            <p:spPr>
              <a:xfrm>
                <a:off x="4788024" y="2276872"/>
                <a:ext cx="72008" cy="83664"/>
              </a:xfrm>
              <a:prstGeom prst="flowChartExtract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 b="1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153" name="그룹 152"/>
            <p:cNvGrpSpPr/>
            <p:nvPr/>
          </p:nvGrpSpPr>
          <p:grpSpPr>
            <a:xfrm>
              <a:off x="-947048" y="3577528"/>
              <a:ext cx="414051" cy="227817"/>
              <a:chOff x="5940152" y="1844824"/>
              <a:chExt cx="519956" cy="288032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154" name="이등변 삼각형 153"/>
              <p:cNvSpPr/>
              <p:nvPr/>
            </p:nvSpPr>
            <p:spPr>
              <a:xfrm rot="5400000">
                <a:off x="6012160" y="1844824"/>
                <a:ext cx="288032" cy="288032"/>
              </a:xfrm>
              <a:prstGeom prst="triangle">
                <a:avLst/>
              </a:prstGeom>
              <a:solidFill>
                <a:schemeClr val="accent1"/>
              </a:solidFill>
              <a:ln w="9525" cap="sq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55" name="타원 154"/>
              <p:cNvSpPr/>
              <p:nvPr/>
            </p:nvSpPr>
            <p:spPr>
              <a:xfrm>
                <a:off x="6292042" y="1941475"/>
                <a:ext cx="96058" cy="96058"/>
              </a:xfrm>
              <a:prstGeom prst="ellipse">
                <a:avLst/>
              </a:prstGeom>
              <a:solidFill>
                <a:schemeClr val="bg1"/>
              </a:solidFill>
              <a:ln w="9525" cap="sq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156" name="직선 연결선 155"/>
              <p:cNvCxnSpPr>
                <a:stCxn id="154" idx="3"/>
              </p:cNvCxnSpPr>
              <p:nvPr/>
            </p:nvCxnSpPr>
            <p:spPr>
              <a:xfrm flipH="1">
                <a:off x="5940152" y="1988840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직선 연결선 156"/>
              <p:cNvCxnSpPr/>
              <p:nvPr/>
            </p:nvCxnSpPr>
            <p:spPr>
              <a:xfrm flipH="1">
                <a:off x="6388100" y="1988840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8" name="그룹 157"/>
            <p:cNvGrpSpPr/>
            <p:nvPr/>
          </p:nvGrpSpPr>
          <p:grpSpPr>
            <a:xfrm>
              <a:off x="-393645" y="3502133"/>
              <a:ext cx="401389" cy="227817"/>
              <a:chOff x="6015880" y="2492896"/>
              <a:chExt cx="504056" cy="288032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159" name="순서도: 지연 158"/>
              <p:cNvSpPr/>
              <p:nvPr/>
            </p:nvSpPr>
            <p:spPr>
              <a:xfrm>
                <a:off x="6087888" y="2492896"/>
                <a:ext cx="360040" cy="288032"/>
              </a:xfrm>
              <a:prstGeom prst="flowChartDelay">
                <a:avLst/>
              </a:prstGeom>
              <a:solidFill>
                <a:schemeClr val="accent1"/>
              </a:solidFill>
              <a:ln w="9525" cap="sq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160" name="직선 연결선 159"/>
              <p:cNvCxnSpPr/>
              <p:nvPr/>
            </p:nvCxnSpPr>
            <p:spPr>
              <a:xfrm flipH="1">
                <a:off x="6015880" y="2549786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직선 연결선 160"/>
              <p:cNvCxnSpPr/>
              <p:nvPr/>
            </p:nvCxnSpPr>
            <p:spPr>
              <a:xfrm flipH="1">
                <a:off x="6018348" y="2729521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직선 연결선 161"/>
              <p:cNvCxnSpPr/>
              <p:nvPr/>
            </p:nvCxnSpPr>
            <p:spPr>
              <a:xfrm flipH="1">
                <a:off x="6447928" y="2636912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3" name="그룹 162"/>
            <p:cNvGrpSpPr/>
            <p:nvPr/>
          </p:nvGrpSpPr>
          <p:grpSpPr>
            <a:xfrm>
              <a:off x="723765" y="3388463"/>
              <a:ext cx="419316" cy="227817"/>
              <a:chOff x="5076056" y="2420888"/>
              <a:chExt cx="526568" cy="288032"/>
            </a:xfrm>
            <a:solidFill>
              <a:schemeClr val="accent3">
                <a:lumMod val="20000"/>
                <a:lumOff val="80000"/>
              </a:schemeClr>
            </a:solidFill>
          </p:grpSpPr>
          <p:grpSp>
            <p:nvGrpSpPr>
              <p:cNvPr id="164" name="그룹 163"/>
              <p:cNvGrpSpPr/>
              <p:nvPr/>
            </p:nvGrpSpPr>
            <p:grpSpPr>
              <a:xfrm>
                <a:off x="5076056" y="2420888"/>
                <a:ext cx="432048" cy="288032"/>
                <a:chOff x="5148064" y="1643918"/>
                <a:chExt cx="432048" cy="288032"/>
              </a:xfrm>
              <a:grpFill/>
            </p:grpSpPr>
            <p:sp>
              <p:nvSpPr>
                <p:cNvPr id="166" name="순서도: 지연 165"/>
                <p:cNvSpPr/>
                <p:nvPr/>
              </p:nvSpPr>
              <p:spPr>
                <a:xfrm>
                  <a:off x="5220072" y="1643918"/>
                  <a:ext cx="360040" cy="288032"/>
                </a:xfrm>
                <a:prstGeom prst="flowChartDelay">
                  <a:avLst/>
                </a:prstGeom>
                <a:solidFill>
                  <a:schemeClr val="accent1"/>
                </a:solidFill>
                <a:ln w="9525" cap="sq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400">
                    <a:solidFill>
                      <a:schemeClr val="tx2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167" name="직선 연결선 166"/>
                <p:cNvCxnSpPr/>
                <p:nvPr/>
              </p:nvCxnSpPr>
              <p:spPr>
                <a:xfrm flipH="1">
                  <a:off x="5148064" y="1700808"/>
                  <a:ext cx="72008" cy="0"/>
                </a:xfrm>
                <a:prstGeom prst="line">
                  <a:avLst/>
                </a:prstGeom>
                <a:grpFill/>
                <a:ln w="9525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직선 연결선 167"/>
                <p:cNvCxnSpPr/>
                <p:nvPr/>
              </p:nvCxnSpPr>
              <p:spPr>
                <a:xfrm flipH="1">
                  <a:off x="5150532" y="1880543"/>
                  <a:ext cx="72008" cy="0"/>
                </a:xfrm>
                <a:prstGeom prst="line">
                  <a:avLst/>
                </a:prstGeom>
                <a:grpFill/>
                <a:ln w="9525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5" name="타원 164"/>
              <p:cNvSpPr/>
              <p:nvPr/>
            </p:nvSpPr>
            <p:spPr>
              <a:xfrm>
                <a:off x="5506566" y="2517173"/>
                <a:ext cx="96058" cy="96058"/>
              </a:xfrm>
              <a:prstGeom prst="ellipse">
                <a:avLst/>
              </a:prstGeom>
              <a:solidFill>
                <a:schemeClr val="bg1"/>
              </a:solidFill>
              <a:ln w="9525" cap="sq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169" name="그룹 168"/>
            <p:cNvGrpSpPr/>
            <p:nvPr/>
          </p:nvGrpSpPr>
          <p:grpSpPr>
            <a:xfrm>
              <a:off x="1724290" y="3428693"/>
              <a:ext cx="575379" cy="360166"/>
              <a:chOff x="4462754" y="1905174"/>
              <a:chExt cx="722548" cy="455363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170" name="순서도: 처리 169"/>
              <p:cNvSpPr/>
              <p:nvPr/>
            </p:nvSpPr>
            <p:spPr>
              <a:xfrm>
                <a:off x="4534762" y="1905174"/>
                <a:ext cx="578532" cy="455363"/>
              </a:xfrm>
              <a:prstGeom prst="flowChartProcess">
                <a:avLst/>
              </a:prstGeom>
              <a:solidFill>
                <a:schemeClr val="bg1">
                  <a:lumMod val="85000"/>
                </a:schemeClr>
              </a:solidFill>
              <a:ln w="9525" cap="sq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600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F/F</a:t>
                </a:r>
                <a:endParaRPr lang="ko-KR" altLang="en-US" sz="600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171" name="직선 연결선 170"/>
              <p:cNvCxnSpPr/>
              <p:nvPr/>
            </p:nvCxnSpPr>
            <p:spPr>
              <a:xfrm flipH="1">
                <a:off x="5113294" y="2060848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직선 연결선 171"/>
              <p:cNvCxnSpPr/>
              <p:nvPr/>
            </p:nvCxnSpPr>
            <p:spPr>
              <a:xfrm flipH="1">
                <a:off x="4462754" y="2060848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3" name="순서도: 추출 172"/>
              <p:cNvSpPr/>
              <p:nvPr/>
            </p:nvSpPr>
            <p:spPr>
              <a:xfrm>
                <a:off x="4788024" y="2276872"/>
                <a:ext cx="72008" cy="83664"/>
              </a:xfrm>
              <a:prstGeom prst="flowChartExtract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100" b="1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grpSp>
          <p:nvGrpSpPr>
            <p:cNvPr id="174" name="그룹 173"/>
            <p:cNvGrpSpPr/>
            <p:nvPr/>
          </p:nvGrpSpPr>
          <p:grpSpPr>
            <a:xfrm>
              <a:off x="150352" y="3396780"/>
              <a:ext cx="401389" cy="227817"/>
              <a:chOff x="6015880" y="2492896"/>
              <a:chExt cx="504056" cy="288032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175" name="순서도: 지연 174"/>
              <p:cNvSpPr/>
              <p:nvPr/>
            </p:nvSpPr>
            <p:spPr>
              <a:xfrm>
                <a:off x="6087888" y="2492896"/>
                <a:ext cx="360040" cy="288032"/>
              </a:xfrm>
              <a:prstGeom prst="flowChartDelay">
                <a:avLst/>
              </a:prstGeom>
              <a:solidFill>
                <a:schemeClr val="accent1"/>
              </a:solidFill>
              <a:ln w="9525" cap="sq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176" name="직선 연결선 175"/>
              <p:cNvCxnSpPr/>
              <p:nvPr/>
            </p:nvCxnSpPr>
            <p:spPr>
              <a:xfrm flipH="1">
                <a:off x="6015880" y="2549786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직선 연결선 176"/>
              <p:cNvCxnSpPr/>
              <p:nvPr/>
            </p:nvCxnSpPr>
            <p:spPr>
              <a:xfrm flipH="1">
                <a:off x="6018348" y="2729521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직선 연결선 177"/>
              <p:cNvCxnSpPr/>
              <p:nvPr/>
            </p:nvCxnSpPr>
            <p:spPr>
              <a:xfrm flipH="1">
                <a:off x="6447928" y="2636912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그룹 178"/>
            <p:cNvGrpSpPr/>
            <p:nvPr/>
          </p:nvGrpSpPr>
          <p:grpSpPr>
            <a:xfrm>
              <a:off x="50952" y="3839224"/>
              <a:ext cx="401389" cy="227817"/>
              <a:chOff x="6015880" y="2492896"/>
              <a:chExt cx="504056" cy="288032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180" name="순서도: 지연 179"/>
              <p:cNvSpPr/>
              <p:nvPr/>
            </p:nvSpPr>
            <p:spPr>
              <a:xfrm>
                <a:off x="6087888" y="2492896"/>
                <a:ext cx="360040" cy="288032"/>
              </a:xfrm>
              <a:prstGeom prst="flowChartDelay">
                <a:avLst/>
              </a:prstGeom>
              <a:solidFill>
                <a:schemeClr val="bg1">
                  <a:lumMod val="85000"/>
                </a:schemeClr>
              </a:solidFill>
              <a:ln w="9525" cap="sq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181" name="직선 연결선 180"/>
              <p:cNvCxnSpPr/>
              <p:nvPr/>
            </p:nvCxnSpPr>
            <p:spPr>
              <a:xfrm flipH="1">
                <a:off x="6015880" y="2549786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직선 연결선 181"/>
              <p:cNvCxnSpPr/>
              <p:nvPr/>
            </p:nvCxnSpPr>
            <p:spPr>
              <a:xfrm flipH="1">
                <a:off x="6018348" y="2729521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직선 연결선 182"/>
              <p:cNvCxnSpPr/>
              <p:nvPr/>
            </p:nvCxnSpPr>
            <p:spPr>
              <a:xfrm flipH="1">
                <a:off x="6447928" y="2636912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4" name="그룹 183"/>
            <p:cNvGrpSpPr/>
            <p:nvPr/>
          </p:nvGrpSpPr>
          <p:grpSpPr>
            <a:xfrm>
              <a:off x="-807696" y="3213961"/>
              <a:ext cx="414051" cy="227817"/>
              <a:chOff x="5940152" y="1844824"/>
              <a:chExt cx="519956" cy="288032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185" name="이등변 삼각형 184"/>
              <p:cNvSpPr/>
              <p:nvPr/>
            </p:nvSpPr>
            <p:spPr>
              <a:xfrm rot="5400000">
                <a:off x="6012160" y="1844824"/>
                <a:ext cx="288032" cy="288032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9525" cap="sq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86" name="타원 185"/>
              <p:cNvSpPr/>
              <p:nvPr/>
            </p:nvSpPr>
            <p:spPr>
              <a:xfrm>
                <a:off x="6292042" y="1941475"/>
                <a:ext cx="96058" cy="96058"/>
              </a:xfrm>
              <a:prstGeom prst="ellipse">
                <a:avLst/>
              </a:prstGeom>
              <a:solidFill>
                <a:schemeClr val="bg1"/>
              </a:solidFill>
              <a:ln w="9525" cap="sq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187" name="직선 연결선 186"/>
              <p:cNvCxnSpPr>
                <a:stCxn id="185" idx="3"/>
              </p:cNvCxnSpPr>
              <p:nvPr/>
            </p:nvCxnSpPr>
            <p:spPr>
              <a:xfrm flipH="1">
                <a:off x="5940152" y="1988840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직선 연결선 187"/>
              <p:cNvCxnSpPr/>
              <p:nvPr/>
            </p:nvCxnSpPr>
            <p:spPr>
              <a:xfrm flipH="1">
                <a:off x="6388100" y="1988840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9" name="꺾인 연결선 188"/>
            <p:cNvCxnSpPr>
              <a:endCxn id="185" idx="3"/>
            </p:cNvCxnSpPr>
            <p:nvPr/>
          </p:nvCxnSpPr>
          <p:spPr>
            <a:xfrm flipV="1">
              <a:off x="-1138845" y="3327869"/>
              <a:ext cx="388491" cy="223954"/>
            </a:xfrm>
            <a:prstGeom prst="bentConnector3">
              <a:avLst>
                <a:gd name="adj1" fmla="val 26571"/>
              </a:avLst>
            </a:prstGeom>
            <a:ln w="9525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꺾인 연결선 189"/>
            <p:cNvCxnSpPr>
              <a:endCxn id="154" idx="3"/>
            </p:cNvCxnSpPr>
            <p:nvPr/>
          </p:nvCxnSpPr>
          <p:spPr>
            <a:xfrm>
              <a:off x="-1138845" y="3551822"/>
              <a:ext cx="249139" cy="139615"/>
            </a:xfrm>
            <a:prstGeom prst="bentConnector3">
              <a:avLst>
                <a:gd name="adj1" fmla="val 40867"/>
              </a:avLst>
            </a:prstGeom>
            <a:ln w="9525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꺾인 연결선 190"/>
            <p:cNvCxnSpPr>
              <a:stCxn id="186" idx="6"/>
            </p:cNvCxnSpPr>
            <p:nvPr/>
          </p:nvCxnSpPr>
          <p:spPr>
            <a:xfrm flipV="1">
              <a:off x="-450987" y="3194177"/>
              <a:ext cx="243295" cy="134217"/>
            </a:xfrm>
            <a:prstGeom prst="bentConnector3">
              <a:avLst>
                <a:gd name="adj1" fmla="val 54676"/>
              </a:avLst>
            </a:prstGeom>
            <a:ln w="9525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꺾인 연결선 191"/>
            <p:cNvCxnSpPr/>
            <p:nvPr/>
          </p:nvCxnSpPr>
          <p:spPr>
            <a:xfrm flipV="1">
              <a:off x="-537744" y="3547130"/>
              <a:ext cx="146064" cy="144832"/>
            </a:xfrm>
            <a:prstGeom prst="bentConnector3">
              <a:avLst/>
            </a:prstGeom>
            <a:ln w="9525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3" name="그룹 192"/>
            <p:cNvGrpSpPr/>
            <p:nvPr/>
          </p:nvGrpSpPr>
          <p:grpSpPr>
            <a:xfrm>
              <a:off x="-620384" y="3884220"/>
              <a:ext cx="419316" cy="227817"/>
              <a:chOff x="5076056" y="2420888"/>
              <a:chExt cx="526568" cy="288032"/>
            </a:xfrm>
            <a:solidFill>
              <a:schemeClr val="accent1">
                <a:lumMod val="60000"/>
                <a:lumOff val="40000"/>
              </a:schemeClr>
            </a:solidFill>
          </p:grpSpPr>
          <p:grpSp>
            <p:nvGrpSpPr>
              <p:cNvPr id="194" name="그룹 193"/>
              <p:cNvGrpSpPr/>
              <p:nvPr/>
            </p:nvGrpSpPr>
            <p:grpSpPr>
              <a:xfrm>
                <a:off x="5076056" y="2420888"/>
                <a:ext cx="432048" cy="288032"/>
                <a:chOff x="5148064" y="1643918"/>
                <a:chExt cx="432048" cy="288032"/>
              </a:xfrm>
              <a:grpFill/>
            </p:grpSpPr>
            <p:sp>
              <p:nvSpPr>
                <p:cNvPr id="196" name="순서도: 지연 195"/>
                <p:cNvSpPr/>
                <p:nvPr/>
              </p:nvSpPr>
              <p:spPr>
                <a:xfrm>
                  <a:off x="5220072" y="1643918"/>
                  <a:ext cx="360040" cy="288032"/>
                </a:xfrm>
                <a:prstGeom prst="flowChartDelay">
                  <a:avLst/>
                </a:prstGeom>
                <a:solidFill>
                  <a:schemeClr val="bg1">
                    <a:lumMod val="85000"/>
                  </a:schemeClr>
                </a:solidFill>
                <a:ln w="9525" cap="sq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400">
                    <a:solidFill>
                      <a:schemeClr val="tx2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197" name="직선 연결선 196"/>
                <p:cNvCxnSpPr/>
                <p:nvPr/>
              </p:nvCxnSpPr>
              <p:spPr>
                <a:xfrm flipH="1">
                  <a:off x="5148064" y="1700808"/>
                  <a:ext cx="72008" cy="0"/>
                </a:xfrm>
                <a:prstGeom prst="line">
                  <a:avLst/>
                </a:prstGeom>
                <a:grpFill/>
                <a:ln w="9525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직선 연결선 197"/>
                <p:cNvCxnSpPr/>
                <p:nvPr/>
              </p:nvCxnSpPr>
              <p:spPr>
                <a:xfrm flipH="1">
                  <a:off x="5150532" y="1880543"/>
                  <a:ext cx="72008" cy="0"/>
                </a:xfrm>
                <a:prstGeom prst="line">
                  <a:avLst/>
                </a:prstGeom>
                <a:grpFill/>
                <a:ln w="9525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5" name="타원 194"/>
              <p:cNvSpPr/>
              <p:nvPr/>
            </p:nvSpPr>
            <p:spPr>
              <a:xfrm>
                <a:off x="5506566" y="2517173"/>
                <a:ext cx="96058" cy="96058"/>
              </a:xfrm>
              <a:prstGeom prst="ellipse">
                <a:avLst/>
              </a:prstGeom>
              <a:solidFill>
                <a:schemeClr val="bg1"/>
              </a:solidFill>
              <a:ln w="9525" cap="sq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cxnSp>
          <p:nvCxnSpPr>
            <p:cNvPr id="199" name="꺾인 연결선 198"/>
            <p:cNvCxnSpPr/>
            <p:nvPr/>
          </p:nvCxnSpPr>
          <p:spPr>
            <a:xfrm rot="5400000" flipH="1" flipV="1">
              <a:off x="-7221" y="3456742"/>
              <a:ext cx="174502" cy="144573"/>
            </a:xfrm>
            <a:prstGeom prst="bentConnector3">
              <a:avLst/>
            </a:prstGeom>
            <a:ln w="9525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꺾인 연결선 199"/>
            <p:cNvCxnSpPr/>
            <p:nvPr/>
          </p:nvCxnSpPr>
          <p:spPr>
            <a:xfrm>
              <a:off x="523070" y="3510689"/>
              <a:ext cx="229365" cy="66839"/>
            </a:xfrm>
            <a:prstGeom prst="bentConnector3">
              <a:avLst/>
            </a:prstGeom>
            <a:ln w="9525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꺾인 연결선 200"/>
            <p:cNvCxnSpPr/>
            <p:nvPr/>
          </p:nvCxnSpPr>
          <p:spPr>
            <a:xfrm>
              <a:off x="1146083" y="3502134"/>
              <a:ext cx="93754" cy="44996"/>
            </a:xfrm>
            <a:prstGeom prst="bentConnector3">
              <a:avLst/>
            </a:prstGeom>
            <a:ln w="9525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꺾인 연결선 201"/>
            <p:cNvCxnSpPr>
              <a:stCxn id="144" idx="6"/>
            </p:cNvCxnSpPr>
            <p:nvPr/>
          </p:nvCxnSpPr>
          <p:spPr>
            <a:xfrm>
              <a:off x="209658" y="3263324"/>
              <a:ext cx="516074" cy="170136"/>
            </a:xfrm>
            <a:prstGeom prst="bentConnector3">
              <a:avLst>
                <a:gd name="adj1" fmla="val 83069"/>
              </a:avLst>
            </a:prstGeom>
            <a:ln w="9525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꺾인 연결선 202"/>
            <p:cNvCxnSpPr/>
            <p:nvPr/>
          </p:nvCxnSpPr>
          <p:spPr>
            <a:xfrm>
              <a:off x="-1138845" y="3551821"/>
              <a:ext cx="547132" cy="519556"/>
            </a:xfrm>
            <a:prstGeom prst="bentConnector3">
              <a:avLst>
                <a:gd name="adj1" fmla="val 18808"/>
              </a:avLst>
            </a:prstGeom>
            <a:ln w="9525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꺾인 연결선 203"/>
            <p:cNvCxnSpPr>
              <a:stCxn id="195" idx="6"/>
            </p:cNvCxnSpPr>
            <p:nvPr/>
          </p:nvCxnSpPr>
          <p:spPr>
            <a:xfrm flipV="1">
              <a:off x="-201068" y="3884220"/>
              <a:ext cx="253986" cy="114144"/>
            </a:xfrm>
            <a:prstGeom prst="bentConnector3">
              <a:avLst/>
            </a:prstGeom>
            <a:ln w="9525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꺾인 연결선 204"/>
            <p:cNvCxnSpPr/>
            <p:nvPr/>
          </p:nvCxnSpPr>
          <p:spPr>
            <a:xfrm flipV="1">
              <a:off x="452341" y="3836884"/>
              <a:ext cx="239977" cy="116248"/>
            </a:xfrm>
            <a:prstGeom prst="bentConnector3">
              <a:avLst/>
            </a:prstGeom>
            <a:ln w="9525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6" name="그룹 205"/>
            <p:cNvGrpSpPr/>
            <p:nvPr/>
          </p:nvGrpSpPr>
          <p:grpSpPr>
            <a:xfrm>
              <a:off x="690353" y="3791887"/>
              <a:ext cx="401389" cy="227817"/>
              <a:chOff x="6015880" y="2492896"/>
              <a:chExt cx="504056" cy="288032"/>
            </a:xfrm>
            <a:solidFill>
              <a:schemeClr val="accent3">
                <a:lumMod val="20000"/>
                <a:lumOff val="80000"/>
              </a:schemeClr>
            </a:solidFill>
          </p:grpSpPr>
          <p:sp>
            <p:nvSpPr>
              <p:cNvPr id="207" name="순서도: 지연 206"/>
              <p:cNvSpPr/>
              <p:nvPr/>
            </p:nvSpPr>
            <p:spPr>
              <a:xfrm>
                <a:off x="6087888" y="2492896"/>
                <a:ext cx="360040" cy="288032"/>
              </a:xfrm>
              <a:prstGeom prst="flowChartDelay">
                <a:avLst/>
              </a:prstGeom>
              <a:solidFill>
                <a:schemeClr val="bg1">
                  <a:lumMod val="85000"/>
                </a:schemeClr>
              </a:solidFill>
              <a:ln w="9525" cap="sq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208" name="직선 연결선 207"/>
              <p:cNvCxnSpPr/>
              <p:nvPr/>
            </p:nvCxnSpPr>
            <p:spPr>
              <a:xfrm flipH="1">
                <a:off x="6015880" y="2549786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직선 연결선 208"/>
              <p:cNvCxnSpPr/>
              <p:nvPr/>
            </p:nvCxnSpPr>
            <p:spPr>
              <a:xfrm flipH="1">
                <a:off x="6018348" y="2729521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직선 연결선 209"/>
              <p:cNvCxnSpPr/>
              <p:nvPr/>
            </p:nvCxnSpPr>
            <p:spPr>
              <a:xfrm flipH="1">
                <a:off x="6447928" y="2636912"/>
                <a:ext cx="72008" cy="0"/>
              </a:xfrm>
              <a:prstGeom prst="line">
                <a:avLst/>
              </a:prstGeom>
              <a:grpFill/>
              <a:ln w="9525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1" name="그룹 210"/>
            <p:cNvGrpSpPr/>
            <p:nvPr/>
          </p:nvGrpSpPr>
          <p:grpSpPr>
            <a:xfrm>
              <a:off x="1236957" y="3501597"/>
              <a:ext cx="419316" cy="227817"/>
              <a:chOff x="5076056" y="2420888"/>
              <a:chExt cx="526568" cy="288032"/>
            </a:xfrm>
            <a:solidFill>
              <a:schemeClr val="accent3">
                <a:lumMod val="20000"/>
                <a:lumOff val="80000"/>
              </a:schemeClr>
            </a:solidFill>
          </p:grpSpPr>
          <p:grpSp>
            <p:nvGrpSpPr>
              <p:cNvPr id="212" name="그룹 211"/>
              <p:cNvGrpSpPr/>
              <p:nvPr/>
            </p:nvGrpSpPr>
            <p:grpSpPr>
              <a:xfrm>
                <a:off x="5076056" y="2420888"/>
                <a:ext cx="432048" cy="288032"/>
                <a:chOff x="5148064" y="1643918"/>
                <a:chExt cx="432048" cy="288032"/>
              </a:xfrm>
              <a:grpFill/>
            </p:grpSpPr>
            <p:sp>
              <p:nvSpPr>
                <p:cNvPr id="214" name="순서도: 지연 213"/>
                <p:cNvSpPr/>
                <p:nvPr/>
              </p:nvSpPr>
              <p:spPr>
                <a:xfrm>
                  <a:off x="5220072" y="1643918"/>
                  <a:ext cx="360040" cy="288032"/>
                </a:xfrm>
                <a:prstGeom prst="flowChartDelay">
                  <a:avLst/>
                </a:prstGeom>
                <a:solidFill>
                  <a:schemeClr val="accent1"/>
                </a:solidFill>
                <a:ln w="9525" cap="sq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400">
                    <a:solidFill>
                      <a:schemeClr val="tx2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215" name="직선 연결선 214"/>
                <p:cNvCxnSpPr/>
                <p:nvPr/>
              </p:nvCxnSpPr>
              <p:spPr>
                <a:xfrm flipH="1">
                  <a:off x="5148064" y="1700808"/>
                  <a:ext cx="72008" cy="0"/>
                </a:xfrm>
                <a:prstGeom prst="line">
                  <a:avLst/>
                </a:prstGeom>
                <a:grpFill/>
                <a:ln w="9525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" name="직선 연결선 215"/>
                <p:cNvCxnSpPr/>
                <p:nvPr/>
              </p:nvCxnSpPr>
              <p:spPr>
                <a:xfrm flipH="1">
                  <a:off x="5150532" y="1880543"/>
                  <a:ext cx="72008" cy="0"/>
                </a:xfrm>
                <a:prstGeom prst="line">
                  <a:avLst/>
                </a:prstGeom>
                <a:grpFill/>
                <a:ln w="9525" cap="sq">
                  <a:solidFill>
                    <a:schemeClr val="tx1"/>
                  </a:solidFill>
                  <a:beve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3" name="타원 212"/>
              <p:cNvSpPr/>
              <p:nvPr/>
            </p:nvSpPr>
            <p:spPr>
              <a:xfrm>
                <a:off x="5506566" y="2517173"/>
                <a:ext cx="96058" cy="96058"/>
              </a:xfrm>
              <a:prstGeom prst="ellipse">
                <a:avLst/>
              </a:prstGeom>
              <a:solidFill>
                <a:schemeClr val="bg1"/>
              </a:solidFill>
              <a:ln w="9525" cap="sq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cxnSp>
          <p:nvCxnSpPr>
            <p:cNvPr id="217" name="꺾인 연결선 216"/>
            <p:cNvCxnSpPr/>
            <p:nvPr/>
          </p:nvCxnSpPr>
          <p:spPr>
            <a:xfrm rot="5400000" flipH="1" flipV="1">
              <a:off x="1060193" y="3720304"/>
              <a:ext cx="215203" cy="152104"/>
            </a:xfrm>
            <a:prstGeom prst="bentConnector3">
              <a:avLst>
                <a:gd name="adj1" fmla="val 50000"/>
              </a:avLst>
            </a:prstGeom>
            <a:ln w="9525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꺾인 연결선 217"/>
            <p:cNvCxnSpPr>
              <a:stCxn id="213" idx="6"/>
            </p:cNvCxnSpPr>
            <p:nvPr/>
          </p:nvCxnSpPr>
          <p:spPr>
            <a:xfrm flipV="1">
              <a:off x="1656273" y="3551821"/>
              <a:ext cx="76052" cy="63920"/>
            </a:xfrm>
            <a:prstGeom prst="bentConnector3">
              <a:avLst>
                <a:gd name="adj1" fmla="val 50000"/>
              </a:avLst>
            </a:prstGeom>
            <a:ln w="9525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9" name="그룹 218"/>
          <p:cNvGrpSpPr/>
          <p:nvPr/>
        </p:nvGrpSpPr>
        <p:grpSpPr>
          <a:xfrm>
            <a:off x="2624480" y="2426417"/>
            <a:ext cx="222743" cy="281853"/>
            <a:chOff x="7378167" y="1475215"/>
            <a:chExt cx="222743" cy="281853"/>
          </a:xfrm>
        </p:grpSpPr>
        <p:sp>
          <p:nvSpPr>
            <p:cNvPr id="220" name="직사각형 219"/>
            <p:cNvSpPr/>
            <p:nvPr/>
          </p:nvSpPr>
          <p:spPr>
            <a:xfrm>
              <a:off x="7378167" y="1475215"/>
              <a:ext cx="222743" cy="103691"/>
            </a:xfrm>
            <a:prstGeom prst="rect">
              <a:avLst/>
            </a:prstGeom>
            <a:ln w="9525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90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221" name="직사각형 220"/>
            <p:cNvSpPr/>
            <p:nvPr/>
          </p:nvSpPr>
          <p:spPr>
            <a:xfrm>
              <a:off x="7378167" y="1653377"/>
              <a:ext cx="222743" cy="10369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sq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900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grpSp>
        <p:nvGrpSpPr>
          <p:cNvPr id="222" name="그룹 221"/>
          <p:cNvGrpSpPr/>
          <p:nvPr/>
        </p:nvGrpSpPr>
        <p:grpSpPr>
          <a:xfrm>
            <a:off x="2880319" y="2355726"/>
            <a:ext cx="1063668" cy="429216"/>
            <a:chOff x="7585644" y="1399441"/>
            <a:chExt cx="1063668" cy="429216"/>
          </a:xfrm>
        </p:grpSpPr>
        <p:sp>
          <p:nvSpPr>
            <p:cNvPr id="223" name="TextBox 222"/>
            <p:cNvSpPr txBox="1"/>
            <p:nvPr/>
          </p:nvSpPr>
          <p:spPr>
            <a:xfrm>
              <a:off x="7585644" y="1399441"/>
              <a:ext cx="1063668" cy="2370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altLang="ko-KR" sz="900" dirty="0">
                  <a:latin typeface="Calibri" panose="020F0502020204030204" pitchFamily="34" charset="0"/>
                  <a:cs typeface="Calibri" panose="020F0502020204030204" pitchFamily="34" charset="0"/>
                </a:rPr>
                <a:t>M</a:t>
              </a:r>
              <a:r>
                <a:rPr lang="en-US" altLang="ko-KR" sz="9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DB</a:t>
              </a:r>
              <a:endParaRPr lang="ko-KR" altLang="en-US" sz="9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7585645" y="1591604"/>
              <a:ext cx="620500" cy="23705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altLang="ko-KR" sz="9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SDB</a:t>
              </a:r>
              <a:endParaRPr lang="ko-KR" altLang="en-US" sz="9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26" name="이등변 삼각형 225"/>
          <p:cNvSpPr/>
          <p:nvPr/>
        </p:nvSpPr>
        <p:spPr>
          <a:xfrm rot="5400000">
            <a:off x="384961" y="3472451"/>
            <a:ext cx="164948" cy="150406"/>
          </a:xfrm>
          <a:prstGeom prst="triangle">
            <a:avLst/>
          </a:prstGeom>
          <a:solidFill>
            <a:schemeClr val="accent1"/>
          </a:solidFill>
          <a:ln w="9525" cap="sq">
            <a:solidFill>
              <a:schemeClr val="tx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7" name="타원 226"/>
          <p:cNvSpPr/>
          <p:nvPr/>
        </p:nvSpPr>
        <p:spPr>
          <a:xfrm>
            <a:off x="538383" y="3520529"/>
            <a:ext cx="50160" cy="55010"/>
          </a:xfrm>
          <a:prstGeom prst="ellipse">
            <a:avLst/>
          </a:prstGeom>
          <a:solidFill>
            <a:schemeClr val="bg1"/>
          </a:solidFill>
          <a:ln w="9525" cap="sq">
            <a:solidFill>
              <a:schemeClr val="tx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7" name="이등변 삼각형 236"/>
          <p:cNvSpPr/>
          <p:nvPr/>
        </p:nvSpPr>
        <p:spPr>
          <a:xfrm>
            <a:off x="786442" y="3243617"/>
            <a:ext cx="164948" cy="150406"/>
          </a:xfrm>
          <a:prstGeom prst="triangle">
            <a:avLst/>
          </a:prstGeom>
          <a:solidFill>
            <a:schemeClr val="accent1"/>
          </a:solidFill>
          <a:ln w="9525" cap="sq">
            <a:solidFill>
              <a:schemeClr val="tx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8" name="타원 237"/>
          <p:cNvSpPr/>
          <p:nvPr/>
        </p:nvSpPr>
        <p:spPr>
          <a:xfrm rot="16200000">
            <a:off x="844216" y="3195287"/>
            <a:ext cx="50160" cy="55010"/>
          </a:xfrm>
          <a:prstGeom prst="ellipse">
            <a:avLst/>
          </a:prstGeom>
          <a:solidFill>
            <a:schemeClr val="bg1"/>
          </a:solidFill>
          <a:ln w="9525" cap="sq">
            <a:solidFill>
              <a:schemeClr val="tx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50" name="꺾인 연결선 249"/>
          <p:cNvCxnSpPr>
            <a:stCxn id="227" idx="6"/>
            <a:endCxn id="237" idx="3"/>
          </p:cNvCxnSpPr>
          <p:nvPr/>
        </p:nvCxnSpPr>
        <p:spPr>
          <a:xfrm flipV="1">
            <a:off x="588543" y="3394023"/>
            <a:ext cx="280373" cy="154011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꺾인 연결선 254"/>
          <p:cNvCxnSpPr>
            <a:stCxn id="238" idx="6"/>
            <a:endCxn id="149" idx="2"/>
          </p:cNvCxnSpPr>
          <p:nvPr/>
        </p:nvCxnSpPr>
        <p:spPr>
          <a:xfrm rot="16200000" flipV="1">
            <a:off x="813923" y="3142338"/>
            <a:ext cx="110368" cy="37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9" name="이등변 삼각형 258"/>
          <p:cNvSpPr/>
          <p:nvPr/>
        </p:nvSpPr>
        <p:spPr>
          <a:xfrm rot="5400000">
            <a:off x="1249057" y="3472451"/>
            <a:ext cx="164948" cy="150406"/>
          </a:xfrm>
          <a:prstGeom prst="triangle">
            <a:avLst/>
          </a:prstGeom>
          <a:solidFill>
            <a:schemeClr val="accent1"/>
          </a:solidFill>
          <a:ln w="9525" cap="sq">
            <a:solidFill>
              <a:schemeClr val="tx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0" name="타원 259"/>
          <p:cNvSpPr/>
          <p:nvPr/>
        </p:nvSpPr>
        <p:spPr>
          <a:xfrm>
            <a:off x="1402479" y="3520529"/>
            <a:ext cx="50160" cy="55010"/>
          </a:xfrm>
          <a:prstGeom prst="ellipse">
            <a:avLst/>
          </a:prstGeom>
          <a:solidFill>
            <a:schemeClr val="bg1"/>
          </a:solidFill>
          <a:ln w="9525" cap="sq">
            <a:solidFill>
              <a:schemeClr val="tx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1" name="이등변 삼각형 260"/>
          <p:cNvSpPr/>
          <p:nvPr/>
        </p:nvSpPr>
        <p:spPr>
          <a:xfrm rot="5400000">
            <a:off x="1867309" y="3472451"/>
            <a:ext cx="164948" cy="150406"/>
          </a:xfrm>
          <a:prstGeom prst="triangle">
            <a:avLst/>
          </a:prstGeom>
          <a:solidFill>
            <a:schemeClr val="accent1"/>
          </a:solidFill>
          <a:ln w="9525" cap="sq">
            <a:solidFill>
              <a:schemeClr val="tx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2" name="타원 261"/>
          <p:cNvSpPr/>
          <p:nvPr/>
        </p:nvSpPr>
        <p:spPr>
          <a:xfrm>
            <a:off x="2020731" y="3520529"/>
            <a:ext cx="50160" cy="55010"/>
          </a:xfrm>
          <a:prstGeom prst="ellipse">
            <a:avLst/>
          </a:prstGeom>
          <a:solidFill>
            <a:schemeClr val="bg1"/>
          </a:solidFill>
          <a:ln w="9525" cap="sq">
            <a:solidFill>
              <a:schemeClr val="tx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3" name="이등변 삼각형 262"/>
          <p:cNvSpPr/>
          <p:nvPr/>
        </p:nvSpPr>
        <p:spPr>
          <a:xfrm rot="5400000">
            <a:off x="2732784" y="3472451"/>
            <a:ext cx="164948" cy="150406"/>
          </a:xfrm>
          <a:prstGeom prst="triangle">
            <a:avLst/>
          </a:prstGeom>
          <a:solidFill>
            <a:schemeClr val="accent1"/>
          </a:solidFill>
          <a:ln w="9525" cap="sq">
            <a:solidFill>
              <a:schemeClr val="tx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4" name="타원 263"/>
          <p:cNvSpPr/>
          <p:nvPr/>
        </p:nvSpPr>
        <p:spPr>
          <a:xfrm>
            <a:off x="2886206" y="3520529"/>
            <a:ext cx="50160" cy="55010"/>
          </a:xfrm>
          <a:prstGeom prst="ellipse">
            <a:avLst/>
          </a:prstGeom>
          <a:solidFill>
            <a:schemeClr val="bg1"/>
          </a:solidFill>
          <a:ln w="9525" cap="sq">
            <a:solidFill>
              <a:schemeClr val="tx1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69" name="직선 연결선 268"/>
          <p:cNvCxnSpPr/>
          <p:nvPr/>
        </p:nvCxnSpPr>
        <p:spPr>
          <a:xfrm flipV="1">
            <a:off x="868916" y="3543797"/>
            <a:ext cx="387031" cy="3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직선 연결선 271"/>
          <p:cNvCxnSpPr>
            <a:stCxn id="260" idx="6"/>
            <a:endCxn id="261" idx="3"/>
          </p:cNvCxnSpPr>
          <p:nvPr/>
        </p:nvCxnSpPr>
        <p:spPr>
          <a:xfrm flipV="1">
            <a:off x="1452639" y="3547654"/>
            <a:ext cx="421941" cy="3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직선 연결선 274"/>
          <p:cNvCxnSpPr>
            <a:stCxn id="262" idx="6"/>
            <a:endCxn id="263" idx="3"/>
          </p:cNvCxnSpPr>
          <p:nvPr/>
        </p:nvCxnSpPr>
        <p:spPr>
          <a:xfrm flipV="1">
            <a:off x="2070891" y="3547654"/>
            <a:ext cx="669164" cy="3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꺾인 연결선 277"/>
          <p:cNvCxnSpPr>
            <a:stCxn id="264" idx="6"/>
            <a:endCxn id="170" idx="2"/>
          </p:cNvCxnSpPr>
          <p:nvPr/>
        </p:nvCxnSpPr>
        <p:spPr>
          <a:xfrm flipV="1">
            <a:off x="2936366" y="3087344"/>
            <a:ext cx="187350" cy="46069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직선 연결선 285"/>
          <p:cNvCxnSpPr/>
          <p:nvPr/>
        </p:nvCxnSpPr>
        <p:spPr>
          <a:xfrm flipH="1">
            <a:off x="1647435" y="4083918"/>
            <a:ext cx="2062412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직선 연결선 287"/>
          <p:cNvCxnSpPr>
            <a:stCxn id="8" idx="1"/>
          </p:cNvCxnSpPr>
          <p:nvPr/>
        </p:nvCxnSpPr>
        <p:spPr>
          <a:xfrm flipH="1">
            <a:off x="3371333" y="2703643"/>
            <a:ext cx="342552" cy="1719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직선 연결선 289"/>
          <p:cNvCxnSpPr/>
          <p:nvPr/>
        </p:nvCxnSpPr>
        <p:spPr>
          <a:xfrm flipV="1">
            <a:off x="3371333" y="2022273"/>
            <a:ext cx="0" cy="681372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1" name="직선 연결선 300"/>
          <p:cNvCxnSpPr/>
          <p:nvPr/>
        </p:nvCxnSpPr>
        <p:spPr>
          <a:xfrm flipH="1">
            <a:off x="2520271" y="2022273"/>
            <a:ext cx="851062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4" name="직선 연결선 303"/>
          <p:cNvCxnSpPr>
            <a:endCxn id="137" idx="1"/>
          </p:cNvCxnSpPr>
          <p:nvPr/>
        </p:nvCxnSpPr>
        <p:spPr>
          <a:xfrm>
            <a:off x="2222568" y="1239602"/>
            <a:ext cx="1491945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직사각형 239"/>
          <p:cNvSpPr/>
          <p:nvPr/>
        </p:nvSpPr>
        <p:spPr>
          <a:xfrm>
            <a:off x="6473198" y="4224948"/>
            <a:ext cx="468052" cy="65105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SDB</a:t>
            </a:r>
            <a:endParaRPr lang="ko-KR" altLang="en-US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1" name="직사각형 240"/>
          <p:cNvSpPr/>
          <p:nvPr/>
        </p:nvSpPr>
        <p:spPr>
          <a:xfrm>
            <a:off x="6869242" y="4224948"/>
            <a:ext cx="242243" cy="65105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altLang="ko-KR" sz="8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DB-1</a:t>
            </a:r>
            <a:endParaRPr lang="ko-KR" altLang="en-US" sz="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2" name="직사각형 241"/>
          <p:cNvSpPr/>
          <p:nvPr/>
        </p:nvSpPr>
        <p:spPr>
          <a:xfrm>
            <a:off x="6264695" y="4224948"/>
            <a:ext cx="242243" cy="65105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altLang="ko-KR" sz="8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DB-1</a:t>
            </a:r>
            <a:endParaRPr lang="ko-KR" altLang="en-US" sz="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3" name="직사각형 242"/>
          <p:cNvSpPr/>
          <p:nvPr/>
        </p:nvSpPr>
        <p:spPr>
          <a:xfrm>
            <a:off x="7687549" y="4224948"/>
            <a:ext cx="634833" cy="65105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MDB</a:t>
            </a:r>
            <a:endParaRPr lang="ko-KR" altLang="en-US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4" name="직사각형 243"/>
          <p:cNvSpPr/>
          <p:nvPr/>
        </p:nvSpPr>
        <p:spPr>
          <a:xfrm>
            <a:off x="7496564" y="4224949"/>
            <a:ext cx="242243" cy="343014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altLang="ko-KR" sz="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DB-3</a:t>
            </a:r>
            <a:endParaRPr lang="ko-KR" altLang="en-US" sz="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5" name="직사각형 244"/>
          <p:cNvSpPr/>
          <p:nvPr/>
        </p:nvSpPr>
        <p:spPr>
          <a:xfrm>
            <a:off x="8280918" y="4567962"/>
            <a:ext cx="242243" cy="308043"/>
          </a:xfrm>
          <a:prstGeom prst="rect">
            <a:avLst/>
          </a:prstGeom>
          <a:solidFill>
            <a:srgbClr val="7030A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altLang="ko-KR" sz="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DB-2</a:t>
            </a:r>
            <a:endParaRPr lang="ko-KR" altLang="en-US" sz="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6" name="직사각형 245"/>
          <p:cNvSpPr/>
          <p:nvPr/>
        </p:nvSpPr>
        <p:spPr>
          <a:xfrm>
            <a:off x="7496567" y="4567962"/>
            <a:ext cx="242243" cy="308043"/>
          </a:xfrm>
          <a:prstGeom prst="rect">
            <a:avLst/>
          </a:prstGeom>
          <a:solidFill>
            <a:srgbClr val="7030A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altLang="ko-KR" sz="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DB-2</a:t>
            </a:r>
            <a:endParaRPr lang="ko-KR" altLang="en-US" sz="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7" name="직사각형 246"/>
          <p:cNvSpPr/>
          <p:nvPr/>
        </p:nvSpPr>
        <p:spPr>
          <a:xfrm>
            <a:off x="8280920" y="4224952"/>
            <a:ext cx="242243" cy="343011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altLang="ko-KR" sz="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DB-3</a:t>
            </a:r>
            <a:endParaRPr lang="ko-KR" altLang="en-US" sz="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018818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Smart Legalizer: Front-end DRC Handling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1600" dirty="0" smtClean="0"/>
              <a:t>DRC Constraints</a:t>
            </a:r>
          </a:p>
          <a:p>
            <a:pPr lvl="1"/>
            <a:endParaRPr lang="ko-KR" altLang="en-US" sz="14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6773AC-BB69-4DA1-BD5B-CB8B28EF4F5D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모서리가 둥근 사각형 설명선 14"/>
          <p:cNvSpPr/>
          <p:nvPr/>
        </p:nvSpPr>
        <p:spPr>
          <a:xfrm>
            <a:off x="179513" y="915566"/>
            <a:ext cx="5400599" cy="1800200"/>
          </a:xfrm>
          <a:prstGeom prst="wedgeRoundRectCallout">
            <a:avLst>
              <a:gd name="adj1" fmla="val -49371"/>
              <a:gd name="adj2" fmla="val -16072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77953" tIns="38976" rIns="77953" bIns="38976" rtlCol="0" anchor="ctr" anchorCtr="0"/>
          <a:lstStyle/>
          <a:p>
            <a:pPr marL="243602" indent="-243602">
              <a:spcBef>
                <a:spcPts val="512"/>
              </a:spcBef>
              <a:buFontTx/>
              <a:buChar char="-"/>
            </a:pPr>
            <a:r>
              <a:rPr lang="en-US" altLang="ko-KR" sz="1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MDB and SDB cells have different diffusion break; boundary for SDB cell is aligned to PC, boundary for DDB cell is not aligned on PC center</a:t>
            </a:r>
          </a:p>
          <a:p>
            <a:pPr marL="243602" indent="-243602">
              <a:spcBef>
                <a:spcPts val="512"/>
              </a:spcBef>
              <a:buFontTx/>
              <a:buChar char="-"/>
            </a:pPr>
            <a:r>
              <a:rPr lang="en-US" altLang="ko-KR" sz="1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Traditional legalization methodology, cell boundary based legalization, induces DRCs  smart legalization required</a:t>
            </a:r>
          </a:p>
          <a:p>
            <a:pPr marL="243602" indent="-243602">
              <a:spcBef>
                <a:spcPts val="512"/>
              </a:spcBef>
              <a:buFontTx/>
              <a:buChar char="-"/>
            </a:pPr>
            <a:r>
              <a:rPr lang="en-US" altLang="ko-KR" sz="1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DR exists between DB-1 and DB-2/DB-3: additional spacing rule necessary</a:t>
            </a:r>
          </a:p>
        </p:txBody>
      </p:sp>
      <p:grpSp>
        <p:nvGrpSpPr>
          <p:cNvPr id="9" name="그룹 8"/>
          <p:cNvGrpSpPr/>
          <p:nvPr/>
        </p:nvGrpSpPr>
        <p:grpSpPr>
          <a:xfrm>
            <a:off x="7596336" y="995483"/>
            <a:ext cx="1493483" cy="978572"/>
            <a:chOff x="7615021" y="995483"/>
            <a:chExt cx="1341047" cy="836250"/>
          </a:xfrm>
        </p:grpSpPr>
        <p:grpSp>
          <p:nvGrpSpPr>
            <p:cNvPr id="104" name="그룹 103"/>
            <p:cNvGrpSpPr/>
            <p:nvPr/>
          </p:nvGrpSpPr>
          <p:grpSpPr>
            <a:xfrm>
              <a:off x="7826943" y="995483"/>
              <a:ext cx="715999" cy="422607"/>
              <a:chOff x="7100792" y="839697"/>
              <a:chExt cx="1242467" cy="754481"/>
            </a:xfrm>
          </p:grpSpPr>
          <p:sp>
            <p:nvSpPr>
              <p:cNvPr id="105" name="직사각형 33"/>
              <p:cNvSpPr>
                <a:spLocks noChangeArrowheads="1"/>
              </p:cNvSpPr>
              <p:nvPr/>
            </p:nvSpPr>
            <p:spPr bwMode="auto">
              <a:xfrm>
                <a:off x="7150945" y="884496"/>
                <a:ext cx="1099927" cy="229549"/>
              </a:xfrm>
              <a:prstGeom prst="rect">
                <a:avLst/>
              </a:prstGeom>
              <a:solidFill>
                <a:srgbClr val="00B0F0">
                  <a:alpha val="50195"/>
                </a:srgbClr>
              </a:solidFill>
              <a:ln w="12700" algn="ctr">
                <a:noFill/>
                <a:round/>
                <a:headEnd/>
                <a:tailEnd/>
              </a:ln>
            </p:spPr>
            <p:txBody>
              <a:bodyPr lIns="107287" tIns="53643" rIns="107287" bIns="53643" anchor="ctr"/>
              <a:lstStyle/>
              <a:p>
                <a:endParaRPr lang="ko-KR" altLang="en-US" sz="1900" dirty="0"/>
              </a:p>
            </p:txBody>
          </p:sp>
          <p:sp>
            <p:nvSpPr>
              <p:cNvPr id="106" name="직사각형 33"/>
              <p:cNvSpPr>
                <a:spLocks noChangeArrowheads="1"/>
              </p:cNvSpPr>
              <p:nvPr/>
            </p:nvSpPr>
            <p:spPr bwMode="auto">
              <a:xfrm>
                <a:off x="7150945" y="1314374"/>
                <a:ext cx="1099927" cy="229549"/>
              </a:xfrm>
              <a:prstGeom prst="rect">
                <a:avLst/>
              </a:prstGeom>
              <a:solidFill>
                <a:srgbClr val="00B0F0">
                  <a:alpha val="50195"/>
                </a:srgbClr>
              </a:solidFill>
              <a:ln w="12700" algn="ctr">
                <a:noFill/>
                <a:round/>
                <a:headEnd/>
                <a:tailEnd/>
              </a:ln>
            </p:spPr>
            <p:txBody>
              <a:bodyPr lIns="107287" tIns="53643" rIns="107287" bIns="53643" anchor="ctr"/>
              <a:lstStyle/>
              <a:p>
                <a:endParaRPr lang="ko-KR" altLang="en-US" sz="1900" dirty="0"/>
              </a:p>
            </p:txBody>
          </p:sp>
          <p:sp>
            <p:nvSpPr>
              <p:cNvPr id="107" name="직사각형 16"/>
              <p:cNvSpPr>
                <a:spLocks noChangeArrowheads="1"/>
              </p:cNvSpPr>
              <p:nvPr/>
            </p:nvSpPr>
            <p:spPr bwMode="auto">
              <a:xfrm>
                <a:off x="7114138" y="849159"/>
                <a:ext cx="124837" cy="728229"/>
              </a:xfrm>
              <a:prstGeom prst="rect">
                <a:avLst/>
              </a:prstGeom>
              <a:solidFill>
                <a:srgbClr val="FF0000">
                  <a:alpha val="50195"/>
                </a:srgbClr>
              </a:solidFill>
              <a:ln w="12700" algn="ctr">
                <a:noFill/>
                <a:round/>
                <a:headEnd/>
                <a:tailEnd/>
              </a:ln>
            </p:spPr>
            <p:txBody>
              <a:bodyPr lIns="107287" tIns="53643" rIns="107287" bIns="53643" anchor="ctr"/>
              <a:lstStyle/>
              <a:p>
                <a:endParaRPr lang="ko-KR" altLang="en-US" sz="1900" dirty="0"/>
              </a:p>
            </p:txBody>
          </p:sp>
          <p:sp>
            <p:nvSpPr>
              <p:cNvPr id="108" name="직사각형 26"/>
              <p:cNvSpPr>
                <a:spLocks noChangeArrowheads="1"/>
              </p:cNvSpPr>
              <p:nvPr/>
            </p:nvSpPr>
            <p:spPr bwMode="auto">
              <a:xfrm>
                <a:off x="7461212" y="849161"/>
                <a:ext cx="129481" cy="745017"/>
              </a:xfrm>
              <a:prstGeom prst="rect">
                <a:avLst/>
              </a:prstGeom>
              <a:solidFill>
                <a:srgbClr val="FF0000">
                  <a:alpha val="50195"/>
                </a:srgbClr>
              </a:solidFill>
              <a:ln w="12700" algn="ctr">
                <a:noFill/>
                <a:round/>
                <a:headEnd/>
                <a:tailEnd/>
              </a:ln>
            </p:spPr>
            <p:txBody>
              <a:bodyPr lIns="107287" tIns="53643" rIns="107287" bIns="53643" anchor="ctr"/>
              <a:lstStyle/>
              <a:p>
                <a:endParaRPr lang="ko-KR" altLang="en-US" sz="1900" dirty="0"/>
              </a:p>
            </p:txBody>
          </p:sp>
          <p:sp>
            <p:nvSpPr>
              <p:cNvPr id="109" name="직사각형 18"/>
              <p:cNvSpPr>
                <a:spLocks noChangeArrowheads="1"/>
              </p:cNvSpPr>
              <p:nvPr/>
            </p:nvSpPr>
            <p:spPr bwMode="auto">
              <a:xfrm>
                <a:off x="7100792" y="849159"/>
                <a:ext cx="121577" cy="734362"/>
              </a:xfrm>
              <a:prstGeom prst="rect">
                <a:avLst/>
              </a:prstGeom>
              <a:noFill/>
              <a:ln w="28575" algn="ctr">
                <a:solidFill>
                  <a:srgbClr val="7030A0"/>
                </a:solidFill>
                <a:round/>
                <a:headEnd/>
                <a:tailEnd/>
              </a:ln>
            </p:spPr>
            <p:txBody>
              <a:bodyPr lIns="107287" tIns="53643" rIns="107287" bIns="53643" anchor="ctr"/>
              <a:lstStyle/>
              <a:p>
                <a:endParaRPr lang="ko-KR" altLang="en-US" sz="1900" dirty="0"/>
              </a:p>
            </p:txBody>
          </p:sp>
          <p:sp>
            <p:nvSpPr>
              <p:cNvPr id="110" name="직사각형 26"/>
              <p:cNvSpPr>
                <a:spLocks noChangeArrowheads="1"/>
              </p:cNvSpPr>
              <p:nvPr/>
            </p:nvSpPr>
            <p:spPr bwMode="auto">
              <a:xfrm>
                <a:off x="8213770" y="850375"/>
                <a:ext cx="129489" cy="712894"/>
              </a:xfrm>
              <a:prstGeom prst="rect">
                <a:avLst/>
              </a:prstGeom>
              <a:solidFill>
                <a:srgbClr val="FF0000">
                  <a:alpha val="50195"/>
                </a:srgbClr>
              </a:solidFill>
              <a:ln w="12700" algn="ctr">
                <a:noFill/>
                <a:round/>
                <a:headEnd/>
                <a:tailEnd/>
              </a:ln>
            </p:spPr>
            <p:txBody>
              <a:bodyPr lIns="107287" tIns="53643" rIns="107287" bIns="53643" anchor="ctr"/>
              <a:lstStyle/>
              <a:p>
                <a:endParaRPr lang="ko-KR" altLang="en-US" sz="1900" dirty="0"/>
              </a:p>
            </p:txBody>
          </p:sp>
          <p:sp>
            <p:nvSpPr>
              <p:cNvPr id="111" name="직사각형 110"/>
              <p:cNvSpPr/>
              <p:nvPr/>
            </p:nvSpPr>
            <p:spPr>
              <a:xfrm>
                <a:off x="7153043" y="852073"/>
                <a:ext cx="1125470" cy="738595"/>
              </a:xfrm>
              <a:prstGeom prst="rect">
                <a:avLst/>
              </a:prstGeom>
              <a:noFill/>
              <a:ln w="9525"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7287" tIns="53643" rIns="107287" bIns="53643" rtlCol="0" anchor="ctr"/>
              <a:lstStyle/>
              <a:p>
                <a:pPr algn="ctr"/>
                <a:endParaRPr lang="ko-KR" altLang="en-US" sz="1900" dirty="0"/>
              </a:p>
            </p:txBody>
          </p:sp>
          <p:sp>
            <p:nvSpPr>
              <p:cNvPr id="112" name="직사각형 18"/>
              <p:cNvSpPr>
                <a:spLocks noChangeArrowheads="1"/>
              </p:cNvSpPr>
              <p:nvPr/>
            </p:nvSpPr>
            <p:spPr bwMode="auto">
              <a:xfrm>
                <a:off x="8221683" y="839697"/>
                <a:ext cx="121576" cy="734362"/>
              </a:xfrm>
              <a:prstGeom prst="rect">
                <a:avLst/>
              </a:prstGeom>
              <a:noFill/>
              <a:ln w="28575" algn="ctr">
                <a:solidFill>
                  <a:srgbClr val="7030A0"/>
                </a:solidFill>
                <a:round/>
                <a:headEnd/>
                <a:tailEnd/>
              </a:ln>
            </p:spPr>
            <p:txBody>
              <a:bodyPr lIns="107287" tIns="53643" rIns="107287" bIns="53643" anchor="ctr"/>
              <a:lstStyle/>
              <a:p>
                <a:endParaRPr lang="ko-KR" altLang="en-US" sz="1900" dirty="0"/>
              </a:p>
            </p:txBody>
          </p:sp>
          <p:sp>
            <p:nvSpPr>
              <p:cNvPr id="113" name="직사각형 112"/>
              <p:cNvSpPr>
                <a:spLocks noChangeArrowheads="1"/>
              </p:cNvSpPr>
              <p:nvPr/>
            </p:nvSpPr>
            <p:spPr bwMode="auto">
              <a:xfrm>
                <a:off x="7832688" y="855295"/>
                <a:ext cx="129482" cy="738883"/>
              </a:xfrm>
              <a:prstGeom prst="rect">
                <a:avLst/>
              </a:prstGeom>
              <a:solidFill>
                <a:srgbClr val="FF0000">
                  <a:alpha val="50195"/>
                </a:srgbClr>
              </a:solidFill>
              <a:ln w="12700" algn="ctr">
                <a:noFill/>
                <a:round/>
                <a:headEnd/>
                <a:tailEnd/>
              </a:ln>
            </p:spPr>
            <p:txBody>
              <a:bodyPr lIns="107287" tIns="53643" rIns="107287" bIns="53643" anchor="ctr"/>
              <a:lstStyle/>
              <a:p>
                <a:endParaRPr lang="ko-KR" altLang="en-US" sz="1900" dirty="0"/>
              </a:p>
            </p:txBody>
          </p:sp>
        </p:grpSp>
        <p:grpSp>
          <p:nvGrpSpPr>
            <p:cNvPr id="114" name="그룹 113"/>
            <p:cNvGrpSpPr/>
            <p:nvPr/>
          </p:nvGrpSpPr>
          <p:grpSpPr>
            <a:xfrm>
              <a:off x="7615021" y="1414159"/>
              <a:ext cx="1341047" cy="417574"/>
              <a:chOff x="4839410" y="1687683"/>
              <a:chExt cx="1676806" cy="471215"/>
            </a:xfrm>
          </p:grpSpPr>
          <p:sp>
            <p:nvSpPr>
              <p:cNvPr id="115" name="직사각형 33"/>
              <p:cNvSpPr>
                <a:spLocks noChangeArrowheads="1"/>
              </p:cNvSpPr>
              <p:nvPr/>
            </p:nvSpPr>
            <p:spPr bwMode="auto">
              <a:xfrm>
                <a:off x="5157469" y="1710320"/>
                <a:ext cx="1040849" cy="145094"/>
              </a:xfrm>
              <a:prstGeom prst="rect">
                <a:avLst/>
              </a:prstGeom>
              <a:solidFill>
                <a:srgbClr val="00B0F0">
                  <a:alpha val="50195"/>
                </a:srgbClr>
              </a:solidFill>
              <a:ln w="12700" algn="ctr">
                <a:noFill/>
                <a:round/>
                <a:headEnd/>
                <a:tailEnd/>
              </a:ln>
            </p:spPr>
            <p:txBody>
              <a:bodyPr lIns="107287" tIns="53643" rIns="107287" bIns="53643" anchor="ctr"/>
              <a:lstStyle/>
              <a:p>
                <a:endParaRPr lang="ko-KR" altLang="en-US" sz="1900" dirty="0"/>
              </a:p>
            </p:txBody>
          </p:sp>
          <p:sp>
            <p:nvSpPr>
              <p:cNvPr id="116" name="직사각형 33"/>
              <p:cNvSpPr>
                <a:spLocks noChangeArrowheads="1"/>
              </p:cNvSpPr>
              <p:nvPr/>
            </p:nvSpPr>
            <p:spPr bwMode="auto">
              <a:xfrm>
                <a:off x="5157470" y="1982039"/>
                <a:ext cx="1040848" cy="145094"/>
              </a:xfrm>
              <a:prstGeom prst="rect">
                <a:avLst/>
              </a:prstGeom>
              <a:solidFill>
                <a:srgbClr val="00B0F0">
                  <a:alpha val="50195"/>
                </a:srgbClr>
              </a:solidFill>
              <a:ln w="12700" algn="ctr">
                <a:noFill/>
                <a:round/>
                <a:headEnd/>
                <a:tailEnd/>
              </a:ln>
            </p:spPr>
            <p:txBody>
              <a:bodyPr lIns="107287" tIns="53643" rIns="107287" bIns="53643" anchor="ctr"/>
              <a:lstStyle/>
              <a:p>
                <a:endParaRPr lang="ko-KR" altLang="en-US" sz="1900" dirty="0"/>
              </a:p>
            </p:txBody>
          </p:sp>
          <p:sp>
            <p:nvSpPr>
              <p:cNvPr id="117" name="직사각형 26"/>
              <p:cNvSpPr>
                <a:spLocks noChangeArrowheads="1"/>
              </p:cNvSpPr>
              <p:nvPr/>
            </p:nvSpPr>
            <p:spPr bwMode="auto">
              <a:xfrm>
                <a:off x="5364088" y="1687984"/>
                <a:ext cx="93303" cy="468695"/>
              </a:xfrm>
              <a:prstGeom prst="rect">
                <a:avLst/>
              </a:prstGeom>
              <a:solidFill>
                <a:srgbClr val="FF0000">
                  <a:alpha val="50195"/>
                </a:srgbClr>
              </a:solidFill>
              <a:ln w="12700" algn="ctr">
                <a:noFill/>
                <a:round/>
                <a:headEnd/>
                <a:tailEnd/>
              </a:ln>
            </p:spPr>
            <p:txBody>
              <a:bodyPr lIns="107287" tIns="53643" rIns="107287" bIns="53643" anchor="ctr"/>
              <a:lstStyle/>
              <a:p>
                <a:endParaRPr lang="ko-KR" altLang="en-US" sz="1900" dirty="0"/>
              </a:p>
            </p:txBody>
          </p:sp>
          <p:sp>
            <p:nvSpPr>
              <p:cNvPr id="118" name="직사각형 26"/>
              <p:cNvSpPr>
                <a:spLocks noChangeArrowheads="1"/>
              </p:cNvSpPr>
              <p:nvPr/>
            </p:nvSpPr>
            <p:spPr bwMode="auto">
              <a:xfrm>
                <a:off x="5906351" y="1688752"/>
                <a:ext cx="93304" cy="470146"/>
              </a:xfrm>
              <a:prstGeom prst="rect">
                <a:avLst/>
              </a:prstGeom>
              <a:solidFill>
                <a:srgbClr val="FF0000">
                  <a:alpha val="50195"/>
                </a:srgbClr>
              </a:solidFill>
              <a:ln w="12700" algn="ctr">
                <a:noFill/>
                <a:round/>
                <a:headEnd/>
                <a:tailEnd/>
              </a:ln>
            </p:spPr>
            <p:txBody>
              <a:bodyPr lIns="107287" tIns="53643" rIns="107287" bIns="53643" anchor="ctr"/>
              <a:lstStyle/>
              <a:p>
                <a:endParaRPr lang="ko-KR" altLang="en-US" sz="1900" dirty="0"/>
              </a:p>
            </p:txBody>
          </p:sp>
          <p:sp>
            <p:nvSpPr>
              <p:cNvPr id="119" name="직사각형 118"/>
              <p:cNvSpPr/>
              <p:nvPr/>
            </p:nvSpPr>
            <p:spPr>
              <a:xfrm>
                <a:off x="5023361" y="1689825"/>
                <a:ext cx="1312258" cy="466855"/>
              </a:xfrm>
              <a:prstGeom prst="rect">
                <a:avLst/>
              </a:prstGeom>
              <a:noFill/>
              <a:ln w="9525"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7287" tIns="53643" rIns="107287" bIns="53643" rtlCol="0" anchor="ctr"/>
              <a:lstStyle/>
              <a:p>
                <a:pPr algn="ctr"/>
                <a:endParaRPr lang="ko-KR" altLang="en-US" sz="1900" dirty="0"/>
              </a:p>
            </p:txBody>
          </p:sp>
          <p:sp>
            <p:nvSpPr>
              <p:cNvPr id="120" name="직사각형 119"/>
              <p:cNvSpPr>
                <a:spLocks noChangeArrowheads="1"/>
              </p:cNvSpPr>
              <p:nvPr/>
            </p:nvSpPr>
            <p:spPr bwMode="auto">
              <a:xfrm>
                <a:off x="5631757" y="1691863"/>
                <a:ext cx="93303" cy="460302"/>
              </a:xfrm>
              <a:prstGeom prst="rect">
                <a:avLst/>
              </a:prstGeom>
              <a:solidFill>
                <a:srgbClr val="FF0000">
                  <a:alpha val="50195"/>
                </a:srgbClr>
              </a:solidFill>
              <a:ln w="12700" algn="ctr">
                <a:noFill/>
                <a:round/>
                <a:headEnd/>
                <a:tailEnd/>
              </a:ln>
            </p:spPr>
            <p:txBody>
              <a:bodyPr lIns="107287" tIns="53643" rIns="107287" bIns="53643" anchor="ctr"/>
              <a:lstStyle/>
              <a:p>
                <a:endParaRPr lang="ko-KR" altLang="en-US" sz="1900" dirty="0"/>
              </a:p>
            </p:txBody>
          </p:sp>
          <p:sp>
            <p:nvSpPr>
              <p:cNvPr id="121" name="직사각형 26"/>
              <p:cNvSpPr>
                <a:spLocks noChangeArrowheads="1"/>
              </p:cNvSpPr>
              <p:nvPr/>
            </p:nvSpPr>
            <p:spPr bwMode="auto">
              <a:xfrm>
                <a:off x="6151668" y="1689901"/>
                <a:ext cx="93303" cy="458385"/>
              </a:xfrm>
              <a:prstGeom prst="rect">
                <a:avLst/>
              </a:prstGeom>
              <a:solidFill>
                <a:schemeClr val="bg1">
                  <a:lumMod val="50000"/>
                  <a:alpha val="50195"/>
                </a:schemeClr>
              </a:solidFill>
              <a:ln w="12700" algn="ctr">
                <a:noFill/>
                <a:round/>
                <a:headEnd/>
                <a:tailEnd/>
              </a:ln>
            </p:spPr>
            <p:txBody>
              <a:bodyPr lIns="107287" tIns="53643" rIns="107287" bIns="53643" anchor="ctr"/>
              <a:lstStyle/>
              <a:p>
                <a:endParaRPr lang="ko-KR" altLang="en-US" sz="1900" dirty="0"/>
              </a:p>
            </p:txBody>
          </p:sp>
          <p:sp>
            <p:nvSpPr>
              <p:cNvPr id="122" name="직사각형 26"/>
              <p:cNvSpPr>
                <a:spLocks noChangeArrowheads="1"/>
              </p:cNvSpPr>
              <p:nvPr/>
            </p:nvSpPr>
            <p:spPr bwMode="auto">
              <a:xfrm>
                <a:off x="6426264" y="1687683"/>
                <a:ext cx="89952" cy="460603"/>
              </a:xfrm>
              <a:prstGeom prst="rect">
                <a:avLst/>
              </a:prstGeom>
              <a:solidFill>
                <a:schemeClr val="bg1">
                  <a:lumMod val="50000"/>
                  <a:alpha val="50195"/>
                </a:schemeClr>
              </a:solidFill>
              <a:ln w="12700" algn="ctr">
                <a:noFill/>
                <a:round/>
                <a:headEnd/>
                <a:tailEnd/>
              </a:ln>
            </p:spPr>
            <p:txBody>
              <a:bodyPr lIns="107287" tIns="53643" rIns="107287" bIns="53643" anchor="ctr"/>
              <a:lstStyle/>
              <a:p>
                <a:endParaRPr lang="ko-KR" altLang="en-US" sz="1900" dirty="0"/>
              </a:p>
            </p:txBody>
          </p:sp>
          <p:sp>
            <p:nvSpPr>
              <p:cNvPr id="123" name="직사각형 122"/>
              <p:cNvSpPr>
                <a:spLocks noChangeArrowheads="1"/>
              </p:cNvSpPr>
              <p:nvPr/>
            </p:nvSpPr>
            <p:spPr bwMode="auto">
              <a:xfrm>
                <a:off x="6198320" y="1689901"/>
                <a:ext cx="274596" cy="466779"/>
              </a:xfrm>
              <a:prstGeom prst="rect">
                <a:avLst/>
              </a:prstGeom>
              <a:noFill/>
              <a:ln w="19050" algn="ctr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107287" tIns="53643" rIns="107287" bIns="53643" anchor="ctr"/>
              <a:lstStyle/>
              <a:p>
                <a:endParaRPr lang="ko-KR" altLang="en-US" sz="1900" dirty="0"/>
              </a:p>
            </p:txBody>
          </p:sp>
          <p:sp>
            <p:nvSpPr>
              <p:cNvPr id="124" name="직사각형 26"/>
              <p:cNvSpPr>
                <a:spLocks noChangeArrowheads="1"/>
              </p:cNvSpPr>
              <p:nvPr/>
            </p:nvSpPr>
            <p:spPr bwMode="auto">
              <a:xfrm>
                <a:off x="4839410" y="1692119"/>
                <a:ext cx="93303" cy="458385"/>
              </a:xfrm>
              <a:prstGeom prst="rect">
                <a:avLst/>
              </a:prstGeom>
              <a:solidFill>
                <a:schemeClr val="bg1">
                  <a:lumMod val="50000"/>
                  <a:alpha val="50195"/>
                </a:schemeClr>
              </a:solidFill>
              <a:ln w="12700" algn="ctr">
                <a:noFill/>
                <a:round/>
                <a:headEnd/>
                <a:tailEnd/>
              </a:ln>
            </p:spPr>
            <p:txBody>
              <a:bodyPr lIns="107287" tIns="53643" rIns="107287" bIns="53643" anchor="ctr"/>
              <a:lstStyle/>
              <a:p>
                <a:endParaRPr lang="ko-KR" altLang="en-US" sz="1900" dirty="0"/>
              </a:p>
            </p:txBody>
          </p:sp>
          <p:sp>
            <p:nvSpPr>
              <p:cNvPr id="125" name="직사각형 26"/>
              <p:cNvSpPr>
                <a:spLocks noChangeArrowheads="1"/>
              </p:cNvSpPr>
              <p:nvPr/>
            </p:nvSpPr>
            <p:spPr bwMode="auto">
              <a:xfrm>
                <a:off x="5114006" y="1689901"/>
                <a:ext cx="89952" cy="460603"/>
              </a:xfrm>
              <a:prstGeom prst="rect">
                <a:avLst/>
              </a:prstGeom>
              <a:solidFill>
                <a:schemeClr val="bg1">
                  <a:lumMod val="50000"/>
                  <a:alpha val="50195"/>
                </a:schemeClr>
              </a:solidFill>
              <a:ln w="12700" algn="ctr">
                <a:noFill/>
                <a:round/>
                <a:headEnd/>
                <a:tailEnd/>
              </a:ln>
            </p:spPr>
            <p:txBody>
              <a:bodyPr lIns="107287" tIns="53643" rIns="107287" bIns="53643" anchor="ctr"/>
              <a:lstStyle/>
              <a:p>
                <a:endParaRPr lang="ko-KR" altLang="en-US" sz="1900" dirty="0"/>
              </a:p>
            </p:txBody>
          </p:sp>
          <p:sp>
            <p:nvSpPr>
              <p:cNvPr id="126" name="직사각형 125"/>
              <p:cNvSpPr>
                <a:spLocks noChangeArrowheads="1"/>
              </p:cNvSpPr>
              <p:nvPr/>
            </p:nvSpPr>
            <p:spPr bwMode="auto">
              <a:xfrm>
                <a:off x="4886062" y="1692119"/>
                <a:ext cx="274596" cy="466779"/>
              </a:xfrm>
              <a:prstGeom prst="rect">
                <a:avLst/>
              </a:prstGeom>
              <a:noFill/>
              <a:ln w="19050" algn="ctr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107287" tIns="53643" rIns="107287" bIns="53643" anchor="ctr"/>
              <a:lstStyle/>
              <a:p>
                <a:endParaRPr lang="ko-KR" altLang="en-US" sz="1900" dirty="0"/>
              </a:p>
            </p:txBody>
          </p:sp>
        </p:grpSp>
      </p:grpSp>
      <p:sp>
        <p:nvSpPr>
          <p:cNvPr id="127" name="오른쪽 화살표 126"/>
          <p:cNvSpPr/>
          <p:nvPr/>
        </p:nvSpPr>
        <p:spPr>
          <a:xfrm>
            <a:off x="7334200" y="1223543"/>
            <a:ext cx="230357" cy="2839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9" name="그룹 148"/>
          <p:cNvGrpSpPr/>
          <p:nvPr/>
        </p:nvGrpSpPr>
        <p:grpSpPr>
          <a:xfrm>
            <a:off x="6588224" y="2198398"/>
            <a:ext cx="2453436" cy="373352"/>
            <a:chOff x="6444208" y="2054382"/>
            <a:chExt cx="2453436" cy="373352"/>
          </a:xfrm>
        </p:grpSpPr>
        <p:sp>
          <p:nvSpPr>
            <p:cNvPr id="128" name="직사각형 127"/>
            <p:cNvSpPr/>
            <p:nvPr/>
          </p:nvSpPr>
          <p:spPr>
            <a:xfrm>
              <a:off x="6444208" y="2101275"/>
              <a:ext cx="2453436" cy="286406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 w="3175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7287" tIns="53643" rIns="107287" bIns="53643" rtlCol="0" anchor="ctr"/>
            <a:lstStyle/>
            <a:p>
              <a:pPr algn="ctr"/>
              <a:endParaRPr lang="ko-KR" altLang="en-US" sz="1900" dirty="0"/>
            </a:p>
          </p:txBody>
        </p:sp>
        <p:sp>
          <p:nvSpPr>
            <p:cNvPr id="129" name="직사각형 14"/>
            <p:cNvSpPr>
              <a:spLocks noChangeArrowheads="1"/>
            </p:cNvSpPr>
            <p:nvPr/>
          </p:nvSpPr>
          <p:spPr bwMode="auto">
            <a:xfrm rot="16200000">
              <a:off x="6614637" y="2113312"/>
              <a:ext cx="46571" cy="260256"/>
            </a:xfrm>
            <a:prstGeom prst="rect">
              <a:avLst/>
            </a:prstGeom>
            <a:solidFill>
              <a:schemeClr val="bg1">
                <a:lumMod val="75000"/>
                <a:alpha val="50195"/>
              </a:schemeClr>
            </a:solidFill>
            <a:ln w="12700" algn="ctr">
              <a:noFill/>
              <a:round/>
              <a:headEnd/>
              <a:tailEnd/>
            </a:ln>
          </p:spPr>
          <p:txBody>
            <a:bodyPr lIns="107287" tIns="53643" rIns="107287" bIns="53643" anchor="ctr"/>
            <a:lstStyle/>
            <a:p>
              <a:endParaRPr lang="ko-KR" altLang="en-US" sz="1900" dirty="0"/>
            </a:p>
          </p:txBody>
        </p:sp>
        <p:sp>
          <p:nvSpPr>
            <p:cNvPr id="130" name="직사각형 18"/>
            <p:cNvSpPr>
              <a:spLocks noChangeArrowheads="1"/>
            </p:cNvSpPr>
            <p:nvPr/>
          </p:nvSpPr>
          <p:spPr bwMode="auto">
            <a:xfrm>
              <a:off x="6507795" y="2131343"/>
              <a:ext cx="260256" cy="46571"/>
            </a:xfrm>
            <a:prstGeom prst="rect">
              <a:avLst/>
            </a:prstGeom>
            <a:solidFill>
              <a:srgbClr val="FF0000">
                <a:alpha val="50195"/>
              </a:srgbClr>
            </a:solidFill>
            <a:ln w="12700" algn="ctr">
              <a:noFill/>
              <a:round/>
              <a:headEnd/>
              <a:tailEnd/>
            </a:ln>
          </p:spPr>
          <p:txBody>
            <a:bodyPr lIns="107287" tIns="53643" rIns="107287" bIns="53643" anchor="ctr"/>
            <a:lstStyle/>
            <a:p>
              <a:endParaRPr lang="ko-KR" altLang="en-US" sz="1900" dirty="0"/>
            </a:p>
          </p:txBody>
        </p:sp>
        <p:sp>
          <p:nvSpPr>
            <p:cNvPr id="131" name="TextBox 31"/>
            <p:cNvSpPr txBox="1">
              <a:spLocks noChangeArrowheads="1"/>
            </p:cNvSpPr>
            <p:nvPr/>
          </p:nvSpPr>
          <p:spPr bwMode="auto">
            <a:xfrm>
              <a:off x="6744031" y="2095965"/>
              <a:ext cx="254015" cy="120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7287" tIns="53643" rIns="107287" bIns="53643" anchor="ctr">
              <a:spAutoFit/>
            </a:bodyPr>
            <a:lstStyle/>
            <a:p>
              <a:r>
                <a:rPr lang="en-US" altLang="ko-KR" sz="600" b="1" dirty="0"/>
                <a:t>PC</a:t>
              </a:r>
              <a:endParaRPr lang="ko-KR" altLang="en-US" sz="600" b="1" dirty="0"/>
            </a:p>
          </p:txBody>
        </p:sp>
        <p:sp>
          <p:nvSpPr>
            <p:cNvPr id="132" name="TextBox 31"/>
            <p:cNvSpPr txBox="1">
              <a:spLocks noChangeArrowheads="1"/>
            </p:cNvSpPr>
            <p:nvPr/>
          </p:nvSpPr>
          <p:spPr bwMode="auto">
            <a:xfrm>
              <a:off x="6745443" y="2268404"/>
              <a:ext cx="255310" cy="120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7287" tIns="53643" rIns="107287" bIns="53643" anchor="ctr">
              <a:spAutoFit/>
            </a:bodyPr>
            <a:lstStyle/>
            <a:p>
              <a:r>
                <a:rPr lang="en-US" altLang="ko-KR" sz="600" b="1" dirty="0"/>
                <a:t>RX</a:t>
              </a:r>
              <a:endParaRPr lang="ko-KR" altLang="en-US" sz="600" b="1" dirty="0"/>
            </a:p>
          </p:txBody>
        </p:sp>
        <p:sp>
          <p:nvSpPr>
            <p:cNvPr id="133" name="TextBox 31"/>
            <p:cNvSpPr txBox="1">
              <a:spLocks noChangeArrowheads="1"/>
            </p:cNvSpPr>
            <p:nvPr/>
          </p:nvSpPr>
          <p:spPr bwMode="auto">
            <a:xfrm>
              <a:off x="7574622" y="2157933"/>
              <a:ext cx="320717" cy="177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7287" tIns="53643" rIns="107287" bIns="53643">
              <a:spAutoFit/>
            </a:bodyPr>
            <a:lstStyle/>
            <a:p>
              <a:r>
                <a:rPr lang="en-US" altLang="ko-KR" sz="600" b="1" dirty="0" smtClean="0"/>
                <a:t>DB-2</a:t>
              </a:r>
              <a:endParaRPr lang="ko-KR" altLang="en-US" sz="600" b="1" dirty="0"/>
            </a:p>
          </p:txBody>
        </p:sp>
        <p:sp>
          <p:nvSpPr>
            <p:cNvPr id="134" name="직사각형 33"/>
            <p:cNvSpPr>
              <a:spLocks noChangeArrowheads="1"/>
            </p:cNvSpPr>
            <p:nvPr/>
          </p:nvSpPr>
          <p:spPr bwMode="auto">
            <a:xfrm>
              <a:off x="6507795" y="2307585"/>
              <a:ext cx="253793" cy="41757"/>
            </a:xfrm>
            <a:prstGeom prst="rect">
              <a:avLst/>
            </a:prstGeom>
            <a:solidFill>
              <a:srgbClr val="00B0F0">
                <a:alpha val="50195"/>
              </a:srgbClr>
            </a:solidFill>
            <a:ln w="12700" algn="ctr">
              <a:noFill/>
              <a:round/>
              <a:headEnd/>
              <a:tailEnd/>
            </a:ln>
          </p:spPr>
          <p:txBody>
            <a:bodyPr lIns="107287" tIns="53643" rIns="107287" bIns="53643" anchor="ctr"/>
            <a:lstStyle/>
            <a:p>
              <a:endParaRPr lang="ko-KR" altLang="en-US" sz="1900" dirty="0"/>
            </a:p>
          </p:txBody>
        </p:sp>
        <p:sp>
          <p:nvSpPr>
            <p:cNvPr id="135" name="TextBox 31"/>
            <p:cNvSpPr txBox="1">
              <a:spLocks noChangeArrowheads="1"/>
            </p:cNvSpPr>
            <p:nvPr/>
          </p:nvSpPr>
          <p:spPr bwMode="auto">
            <a:xfrm>
              <a:off x="6742144" y="2179078"/>
              <a:ext cx="507817" cy="120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7287" tIns="53643" rIns="107287" bIns="53643" anchor="ctr">
              <a:spAutoFit/>
            </a:bodyPr>
            <a:lstStyle>
              <a:defPPr>
                <a:defRPr lang="ko-KR"/>
              </a:defPPr>
              <a:lvl1pPr>
                <a:defRPr sz="700" b="1"/>
              </a:lvl1pPr>
            </a:lstStyle>
            <a:p>
              <a:r>
                <a:rPr lang="en-US" altLang="ko-KR" sz="600" dirty="0"/>
                <a:t>Dummy PC</a:t>
              </a:r>
              <a:endParaRPr lang="ko-KR" altLang="en-US" sz="600" dirty="0"/>
            </a:p>
          </p:txBody>
        </p:sp>
        <p:sp>
          <p:nvSpPr>
            <p:cNvPr id="136" name="직사각형 18"/>
            <p:cNvSpPr>
              <a:spLocks noChangeArrowheads="1"/>
            </p:cNvSpPr>
            <p:nvPr/>
          </p:nvSpPr>
          <p:spPr bwMode="auto">
            <a:xfrm>
              <a:off x="7299882" y="2138490"/>
              <a:ext cx="276640" cy="39424"/>
            </a:xfrm>
            <a:prstGeom prst="rect">
              <a:avLst/>
            </a:prstGeom>
            <a:noFill/>
            <a:ln w="19050" algn="ctr">
              <a:solidFill>
                <a:srgbClr val="7030A0"/>
              </a:solidFill>
              <a:round/>
              <a:headEnd/>
              <a:tailEnd/>
            </a:ln>
          </p:spPr>
          <p:txBody>
            <a:bodyPr lIns="107287" tIns="53643" rIns="107287" bIns="53643" anchor="ctr"/>
            <a:lstStyle/>
            <a:p>
              <a:endParaRPr lang="ko-KR" altLang="en-US" sz="1900" dirty="0"/>
            </a:p>
          </p:txBody>
        </p:sp>
        <p:sp>
          <p:nvSpPr>
            <p:cNvPr id="137" name="TextBox 31"/>
            <p:cNvSpPr txBox="1">
              <a:spLocks noChangeArrowheads="1"/>
            </p:cNvSpPr>
            <p:nvPr/>
          </p:nvSpPr>
          <p:spPr bwMode="auto">
            <a:xfrm>
              <a:off x="7574624" y="2066654"/>
              <a:ext cx="320717" cy="177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7287" tIns="53643" rIns="107287" bIns="53643">
              <a:spAutoFit/>
            </a:bodyPr>
            <a:lstStyle/>
            <a:p>
              <a:r>
                <a:rPr lang="en-US" altLang="ko-KR" sz="600" b="1" dirty="0" smtClean="0"/>
                <a:t>DB-1</a:t>
              </a:r>
              <a:endParaRPr lang="ko-KR" altLang="en-US" sz="600" b="1" dirty="0"/>
            </a:p>
          </p:txBody>
        </p:sp>
        <p:sp>
          <p:nvSpPr>
            <p:cNvPr id="138" name="직사각형 18"/>
            <p:cNvSpPr>
              <a:spLocks noChangeArrowheads="1"/>
            </p:cNvSpPr>
            <p:nvPr/>
          </p:nvSpPr>
          <p:spPr bwMode="auto">
            <a:xfrm>
              <a:off x="7305363" y="2228861"/>
              <a:ext cx="276640" cy="39424"/>
            </a:xfrm>
            <a:prstGeom prst="rect">
              <a:avLst/>
            </a:prstGeom>
            <a:noFill/>
            <a:ln w="19050" algn="ctr">
              <a:solidFill>
                <a:srgbClr val="0000FF"/>
              </a:solidFill>
              <a:round/>
              <a:headEnd/>
              <a:tailEnd/>
            </a:ln>
          </p:spPr>
          <p:txBody>
            <a:bodyPr lIns="107287" tIns="53643" rIns="107287" bIns="53643" anchor="ctr"/>
            <a:lstStyle/>
            <a:p>
              <a:endParaRPr lang="ko-KR" altLang="en-US" sz="1900" dirty="0"/>
            </a:p>
          </p:txBody>
        </p:sp>
        <p:sp>
          <p:nvSpPr>
            <p:cNvPr id="139" name="직사각형 18"/>
            <p:cNvSpPr>
              <a:spLocks noChangeArrowheads="1"/>
            </p:cNvSpPr>
            <p:nvPr/>
          </p:nvSpPr>
          <p:spPr bwMode="auto">
            <a:xfrm>
              <a:off x="7301902" y="2318486"/>
              <a:ext cx="276640" cy="39424"/>
            </a:xfrm>
            <a:prstGeom prst="rect">
              <a:avLst/>
            </a:prstGeom>
            <a:noFill/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 lIns="107287" tIns="53643" rIns="107287" bIns="53643" anchor="ctr"/>
            <a:lstStyle/>
            <a:p>
              <a:endParaRPr lang="ko-KR" altLang="en-US" sz="1900" dirty="0"/>
            </a:p>
          </p:txBody>
        </p:sp>
        <p:sp>
          <p:nvSpPr>
            <p:cNvPr id="140" name="TextBox 31"/>
            <p:cNvSpPr txBox="1">
              <a:spLocks noChangeArrowheads="1"/>
            </p:cNvSpPr>
            <p:nvPr/>
          </p:nvSpPr>
          <p:spPr bwMode="auto">
            <a:xfrm>
              <a:off x="7574624" y="2249910"/>
              <a:ext cx="320717" cy="177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7287" tIns="53643" rIns="107287" bIns="53643">
              <a:spAutoFit/>
            </a:bodyPr>
            <a:lstStyle/>
            <a:p>
              <a:r>
                <a:rPr lang="en-US" altLang="ko-KR" sz="600" b="1" dirty="0" smtClean="0"/>
                <a:t>DB-3</a:t>
              </a:r>
              <a:endParaRPr lang="ko-KR" altLang="en-US" sz="600" b="1" dirty="0"/>
            </a:p>
          </p:txBody>
        </p:sp>
        <p:sp>
          <p:nvSpPr>
            <p:cNvPr id="141" name="직사각형 18"/>
            <p:cNvSpPr>
              <a:spLocks noChangeArrowheads="1"/>
            </p:cNvSpPr>
            <p:nvPr/>
          </p:nvSpPr>
          <p:spPr bwMode="auto">
            <a:xfrm>
              <a:off x="7947954" y="2134916"/>
              <a:ext cx="276640" cy="39424"/>
            </a:xfrm>
            <a:prstGeom prst="rect">
              <a:avLst/>
            </a:prstGeom>
            <a:noFill/>
            <a:ln w="12700" algn="ctr">
              <a:solidFill>
                <a:schemeClr val="accent1"/>
              </a:solidFill>
              <a:prstDash val="sysDash"/>
              <a:round/>
              <a:headEnd/>
              <a:tailEnd/>
            </a:ln>
          </p:spPr>
          <p:txBody>
            <a:bodyPr lIns="107287" tIns="53643" rIns="107287" bIns="53643" anchor="ctr"/>
            <a:lstStyle/>
            <a:p>
              <a:endParaRPr lang="ko-KR" altLang="en-US" sz="1900" dirty="0"/>
            </a:p>
          </p:txBody>
        </p:sp>
        <p:sp>
          <p:nvSpPr>
            <p:cNvPr id="142" name="TextBox 31"/>
            <p:cNvSpPr txBox="1">
              <a:spLocks noChangeArrowheads="1"/>
            </p:cNvSpPr>
            <p:nvPr/>
          </p:nvSpPr>
          <p:spPr bwMode="auto">
            <a:xfrm>
              <a:off x="8167888" y="2054382"/>
              <a:ext cx="582250" cy="177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7287" tIns="53643" rIns="107287" bIns="53643">
              <a:spAutoFit/>
            </a:bodyPr>
            <a:lstStyle/>
            <a:p>
              <a:r>
                <a:rPr lang="en-US" altLang="ko-KR" sz="600" b="1" dirty="0" smtClean="0"/>
                <a:t>Cell boundary</a:t>
              </a:r>
              <a:endParaRPr lang="ko-KR" altLang="en-US" sz="600" b="1" dirty="0"/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5710463" y="987573"/>
            <a:ext cx="1669849" cy="1208364"/>
            <a:chOff x="5796138" y="987573"/>
            <a:chExt cx="1453824" cy="1031623"/>
          </a:xfrm>
        </p:grpSpPr>
        <p:grpSp>
          <p:nvGrpSpPr>
            <p:cNvPr id="7" name="그룹 6"/>
            <p:cNvGrpSpPr/>
            <p:nvPr/>
          </p:nvGrpSpPr>
          <p:grpSpPr>
            <a:xfrm>
              <a:off x="5796138" y="987573"/>
              <a:ext cx="1341047" cy="844160"/>
              <a:chOff x="5796137" y="987574"/>
              <a:chExt cx="1341047" cy="844160"/>
            </a:xfrm>
          </p:grpSpPr>
          <p:grpSp>
            <p:nvGrpSpPr>
              <p:cNvPr id="79" name="그룹 78"/>
              <p:cNvGrpSpPr/>
              <p:nvPr/>
            </p:nvGrpSpPr>
            <p:grpSpPr>
              <a:xfrm>
                <a:off x="5905350" y="987574"/>
                <a:ext cx="705435" cy="428483"/>
                <a:chOff x="7087525" y="839697"/>
                <a:chExt cx="1224136" cy="764972"/>
              </a:xfrm>
            </p:grpSpPr>
            <p:sp>
              <p:nvSpPr>
                <p:cNvPr id="80" name="직사각형 33"/>
                <p:cNvSpPr>
                  <a:spLocks noChangeArrowheads="1"/>
                </p:cNvSpPr>
                <p:nvPr/>
              </p:nvSpPr>
              <p:spPr bwMode="auto">
                <a:xfrm>
                  <a:off x="7150945" y="884496"/>
                  <a:ext cx="1099927" cy="229549"/>
                </a:xfrm>
                <a:prstGeom prst="rect">
                  <a:avLst/>
                </a:prstGeom>
                <a:solidFill>
                  <a:srgbClr val="00B0F0">
                    <a:alpha val="50195"/>
                  </a:srgbClr>
                </a:solidFill>
                <a:ln w="12700" algn="ctr">
                  <a:noFill/>
                  <a:round/>
                  <a:headEnd/>
                  <a:tailEnd/>
                </a:ln>
              </p:spPr>
              <p:txBody>
                <a:bodyPr lIns="107287" tIns="53643" rIns="107287" bIns="53643" anchor="ctr"/>
                <a:lstStyle/>
                <a:p>
                  <a:endParaRPr lang="ko-KR" altLang="en-US" sz="1900" dirty="0"/>
                </a:p>
              </p:txBody>
            </p:sp>
            <p:sp>
              <p:nvSpPr>
                <p:cNvPr id="81" name="직사각형 33"/>
                <p:cNvSpPr>
                  <a:spLocks noChangeArrowheads="1"/>
                </p:cNvSpPr>
                <p:nvPr/>
              </p:nvSpPr>
              <p:spPr bwMode="auto">
                <a:xfrm>
                  <a:off x="7150945" y="1314374"/>
                  <a:ext cx="1099927" cy="229549"/>
                </a:xfrm>
                <a:prstGeom prst="rect">
                  <a:avLst/>
                </a:prstGeom>
                <a:solidFill>
                  <a:srgbClr val="00B0F0">
                    <a:alpha val="50195"/>
                  </a:srgbClr>
                </a:solidFill>
                <a:ln w="12700" algn="ctr">
                  <a:noFill/>
                  <a:round/>
                  <a:headEnd/>
                  <a:tailEnd/>
                </a:ln>
              </p:spPr>
              <p:txBody>
                <a:bodyPr lIns="107287" tIns="53643" rIns="107287" bIns="53643" anchor="ctr"/>
                <a:lstStyle/>
                <a:p>
                  <a:endParaRPr lang="ko-KR" altLang="en-US" sz="1900" dirty="0"/>
                </a:p>
              </p:txBody>
            </p:sp>
            <p:sp>
              <p:nvSpPr>
                <p:cNvPr id="82" name="직사각형 16"/>
                <p:cNvSpPr>
                  <a:spLocks noChangeArrowheads="1"/>
                </p:cNvSpPr>
                <p:nvPr/>
              </p:nvSpPr>
              <p:spPr bwMode="auto">
                <a:xfrm>
                  <a:off x="7087525" y="849160"/>
                  <a:ext cx="129488" cy="728228"/>
                </a:xfrm>
                <a:prstGeom prst="rect">
                  <a:avLst/>
                </a:prstGeom>
                <a:solidFill>
                  <a:srgbClr val="FF0000">
                    <a:alpha val="50195"/>
                  </a:srgbClr>
                </a:solidFill>
                <a:ln w="12700" algn="ctr">
                  <a:noFill/>
                  <a:round/>
                  <a:headEnd/>
                  <a:tailEnd/>
                </a:ln>
              </p:spPr>
              <p:txBody>
                <a:bodyPr lIns="107287" tIns="53643" rIns="107287" bIns="53643" anchor="ctr"/>
                <a:lstStyle/>
                <a:p>
                  <a:endParaRPr lang="ko-KR" altLang="en-US" sz="1900" dirty="0"/>
                </a:p>
              </p:txBody>
            </p:sp>
            <p:sp>
              <p:nvSpPr>
                <p:cNvPr id="83" name="직사각형 26"/>
                <p:cNvSpPr>
                  <a:spLocks noChangeArrowheads="1"/>
                </p:cNvSpPr>
                <p:nvPr/>
              </p:nvSpPr>
              <p:spPr bwMode="auto">
                <a:xfrm>
                  <a:off x="7459003" y="849159"/>
                  <a:ext cx="129488" cy="744348"/>
                </a:xfrm>
                <a:prstGeom prst="rect">
                  <a:avLst/>
                </a:prstGeom>
                <a:solidFill>
                  <a:srgbClr val="FF0000">
                    <a:alpha val="50195"/>
                  </a:srgbClr>
                </a:solidFill>
                <a:ln w="12700" algn="ctr">
                  <a:noFill/>
                  <a:round/>
                  <a:headEnd/>
                  <a:tailEnd/>
                </a:ln>
              </p:spPr>
              <p:txBody>
                <a:bodyPr lIns="107287" tIns="53643" rIns="107287" bIns="53643" anchor="ctr"/>
                <a:lstStyle/>
                <a:p>
                  <a:endParaRPr lang="ko-KR" altLang="en-US" sz="1900" dirty="0"/>
                </a:p>
              </p:txBody>
            </p:sp>
            <p:sp>
              <p:nvSpPr>
                <p:cNvPr id="84" name="직사각형 18"/>
                <p:cNvSpPr>
                  <a:spLocks noChangeArrowheads="1"/>
                </p:cNvSpPr>
                <p:nvPr/>
              </p:nvSpPr>
              <p:spPr bwMode="auto">
                <a:xfrm>
                  <a:off x="7090156" y="849160"/>
                  <a:ext cx="121578" cy="734363"/>
                </a:xfrm>
                <a:prstGeom prst="rect">
                  <a:avLst/>
                </a:prstGeom>
                <a:noFill/>
                <a:ln w="28575" algn="ctr">
                  <a:solidFill>
                    <a:srgbClr val="7030A0"/>
                  </a:solidFill>
                  <a:round/>
                  <a:headEnd/>
                  <a:tailEnd/>
                </a:ln>
              </p:spPr>
              <p:txBody>
                <a:bodyPr lIns="107287" tIns="53643" rIns="107287" bIns="53643" anchor="ctr"/>
                <a:lstStyle/>
                <a:p>
                  <a:endParaRPr lang="ko-KR" altLang="en-US" sz="1900" dirty="0"/>
                </a:p>
              </p:txBody>
            </p:sp>
            <p:sp>
              <p:nvSpPr>
                <p:cNvPr id="85" name="직사각형 26"/>
                <p:cNvSpPr>
                  <a:spLocks noChangeArrowheads="1"/>
                </p:cNvSpPr>
                <p:nvPr/>
              </p:nvSpPr>
              <p:spPr bwMode="auto">
                <a:xfrm>
                  <a:off x="8182173" y="850375"/>
                  <a:ext cx="129488" cy="728228"/>
                </a:xfrm>
                <a:prstGeom prst="rect">
                  <a:avLst/>
                </a:prstGeom>
                <a:solidFill>
                  <a:srgbClr val="FF0000">
                    <a:alpha val="50195"/>
                  </a:srgbClr>
                </a:solidFill>
                <a:ln w="12700" algn="ctr">
                  <a:noFill/>
                  <a:round/>
                  <a:headEnd/>
                  <a:tailEnd/>
                </a:ln>
              </p:spPr>
              <p:txBody>
                <a:bodyPr lIns="107287" tIns="53643" rIns="107287" bIns="53643" anchor="ctr"/>
                <a:lstStyle/>
                <a:p>
                  <a:endParaRPr lang="ko-KR" altLang="en-US" sz="1900" dirty="0"/>
                </a:p>
              </p:txBody>
            </p:sp>
            <p:sp>
              <p:nvSpPr>
                <p:cNvPr id="86" name="직사각형 85"/>
                <p:cNvSpPr/>
                <p:nvPr/>
              </p:nvSpPr>
              <p:spPr>
                <a:xfrm>
                  <a:off x="7153043" y="852072"/>
                  <a:ext cx="1097829" cy="738596"/>
                </a:xfrm>
                <a:prstGeom prst="rect">
                  <a:avLst/>
                </a:prstGeom>
                <a:noFill/>
                <a:ln w="9525"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07287" tIns="53643" rIns="107287" bIns="53643" rtlCol="0" anchor="ctr"/>
                <a:lstStyle/>
                <a:p>
                  <a:pPr algn="ctr"/>
                  <a:endParaRPr lang="ko-KR" altLang="en-US" sz="1900" dirty="0"/>
                </a:p>
              </p:txBody>
            </p:sp>
            <p:sp>
              <p:nvSpPr>
                <p:cNvPr id="87" name="직사각형 18"/>
                <p:cNvSpPr>
                  <a:spLocks noChangeArrowheads="1"/>
                </p:cNvSpPr>
                <p:nvPr/>
              </p:nvSpPr>
              <p:spPr bwMode="auto">
                <a:xfrm>
                  <a:off x="8190083" y="839697"/>
                  <a:ext cx="121578" cy="734363"/>
                </a:xfrm>
                <a:prstGeom prst="rect">
                  <a:avLst/>
                </a:prstGeom>
                <a:noFill/>
                <a:ln w="28575" algn="ctr">
                  <a:solidFill>
                    <a:srgbClr val="7030A0"/>
                  </a:solidFill>
                  <a:round/>
                  <a:headEnd/>
                  <a:tailEnd/>
                </a:ln>
              </p:spPr>
              <p:txBody>
                <a:bodyPr lIns="107287" tIns="53643" rIns="107287" bIns="53643" anchor="ctr"/>
                <a:lstStyle/>
                <a:p>
                  <a:endParaRPr lang="ko-KR" altLang="en-US" sz="1900" dirty="0"/>
                </a:p>
              </p:txBody>
            </p:sp>
            <p:sp>
              <p:nvSpPr>
                <p:cNvPr id="88" name="직사각형 87"/>
                <p:cNvSpPr>
                  <a:spLocks noChangeArrowheads="1"/>
                </p:cNvSpPr>
                <p:nvPr/>
              </p:nvSpPr>
              <p:spPr bwMode="auto">
                <a:xfrm>
                  <a:off x="7840092" y="855295"/>
                  <a:ext cx="129488" cy="749374"/>
                </a:xfrm>
                <a:prstGeom prst="rect">
                  <a:avLst/>
                </a:prstGeom>
                <a:solidFill>
                  <a:srgbClr val="FF0000">
                    <a:alpha val="50195"/>
                  </a:srgbClr>
                </a:solidFill>
                <a:ln w="12700" algn="ctr">
                  <a:noFill/>
                  <a:round/>
                  <a:headEnd/>
                  <a:tailEnd/>
                </a:ln>
              </p:spPr>
              <p:txBody>
                <a:bodyPr lIns="107287" tIns="53643" rIns="107287" bIns="53643" anchor="ctr"/>
                <a:lstStyle/>
                <a:p>
                  <a:endParaRPr lang="ko-KR" altLang="en-US" sz="1900" dirty="0"/>
                </a:p>
              </p:txBody>
            </p:sp>
          </p:grpSp>
          <p:grpSp>
            <p:nvGrpSpPr>
              <p:cNvPr id="89" name="그룹 88"/>
              <p:cNvGrpSpPr/>
              <p:nvPr/>
            </p:nvGrpSpPr>
            <p:grpSpPr>
              <a:xfrm>
                <a:off x="5796137" y="1408861"/>
                <a:ext cx="1341047" cy="422873"/>
                <a:chOff x="4839410" y="1687683"/>
                <a:chExt cx="1676806" cy="477194"/>
              </a:xfrm>
            </p:grpSpPr>
            <p:sp>
              <p:nvSpPr>
                <p:cNvPr id="90" name="직사각형 33"/>
                <p:cNvSpPr>
                  <a:spLocks noChangeArrowheads="1"/>
                </p:cNvSpPr>
                <p:nvPr/>
              </p:nvSpPr>
              <p:spPr bwMode="auto">
                <a:xfrm>
                  <a:off x="5157469" y="1710320"/>
                  <a:ext cx="1040849" cy="145094"/>
                </a:xfrm>
                <a:prstGeom prst="rect">
                  <a:avLst/>
                </a:prstGeom>
                <a:solidFill>
                  <a:srgbClr val="00B0F0">
                    <a:alpha val="50195"/>
                  </a:srgbClr>
                </a:solidFill>
                <a:ln w="12700" algn="ctr">
                  <a:noFill/>
                  <a:round/>
                  <a:headEnd/>
                  <a:tailEnd/>
                </a:ln>
              </p:spPr>
              <p:txBody>
                <a:bodyPr lIns="107287" tIns="53643" rIns="107287" bIns="53643" anchor="ctr"/>
                <a:lstStyle/>
                <a:p>
                  <a:endParaRPr lang="ko-KR" altLang="en-US" sz="1900" dirty="0"/>
                </a:p>
              </p:txBody>
            </p:sp>
            <p:sp>
              <p:nvSpPr>
                <p:cNvPr id="91" name="직사각형 33"/>
                <p:cNvSpPr>
                  <a:spLocks noChangeArrowheads="1"/>
                </p:cNvSpPr>
                <p:nvPr/>
              </p:nvSpPr>
              <p:spPr bwMode="auto">
                <a:xfrm>
                  <a:off x="5157470" y="1982039"/>
                  <a:ext cx="1040848" cy="145094"/>
                </a:xfrm>
                <a:prstGeom prst="rect">
                  <a:avLst/>
                </a:prstGeom>
                <a:solidFill>
                  <a:srgbClr val="00B0F0">
                    <a:alpha val="50195"/>
                  </a:srgbClr>
                </a:solidFill>
                <a:ln w="12700" algn="ctr">
                  <a:noFill/>
                  <a:round/>
                  <a:headEnd/>
                  <a:tailEnd/>
                </a:ln>
              </p:spPr>
              <p:txBody>
                <a:bodyPr lIns="107287" tIns="53643" rIns="107287" bIns="53643" anchor="ctr"/>
                <a:lstStyle/>
                <a:p>
                  <a:endParaRPr lang="ko-KR" altLang="en-US" sz="1900" dirty="0"/>
                </a:p>
              </p:txBody>
            </p:sp>
            <p:sp>
              <p:nvSpPr>
                <p:cNvPr id="92" name="직사각형 26"/>
                <p:cNvSpPr>
                  <a:spLocks noChangeArrowheads="1"/>
                </p:cNvSpPr>
                <p:nvPr/>
              </p:nvSpPr>
              <p:spPr bwMode="auto">
                <a:xfrm>
                  <a:off x="5364088" y="1687984"/>
                  <a:ext cx="93303" cy="474676"/>
                </a:xfrm>
                <a:prstGeom prst="rect">
                  <a:avLst/>
                </a:prstGeom>
                <a:solidFill>
                  <a:srgbClr val="FF0000">
                    <a:alpha val="50195"/>
                  </a:srgbClr>
                </a:solidFill>
                <a:ln w="12700" algn="ctr">
                  <a:noFill/>
                  <a:round/>
                  <a:headEnd/>
                  <a:tailEnd/>
                </a:ln>
              </p:spPr>
              <p:txBody>
                <a:bodyPr lIns="107287" tIns="53643" rIns="107287" bIns="53643" anchor="ctr"/>
                <a:lstStyle/>
                <a:p>
                  <a:endParaRPr lang="ko-KR" altLang="en-US" sz="1900" dirty="0"/>
                </a:p>
              </p:txBody>
            </p:sp>
            <p:sp>
              <p:nvSpPr>
                <p:cNvPr id="93" name="직사각형 26"/>
                <p:cNvSpPr>
                  <a:spLocks noChangeArrowheads="1"/>
                </p:cNvSpPr>
                <p:nvPr/>
              </p:nvSpPr>
              <p:spPr bwMode="auto">
                <a:xfrm>
                  <a:off x="5906351" y="1688752"/>
                  <a:ext cx="93304" cy="469391"/>
                </a:xfrm>
                <a:prstGeom prst="rect">
                  <a:avLst/>
                </a:prstGeom>
                <a:solidFill>
                  <a:srgbClr val="FF0000">
                    <a:alpha val="50195"/>
                  </a:srgbClr>
                </a:solidFill>
                <a:ln w="12700" algn="ctr">
                  <a:noFill/>
                  <a:round/>
                  <a:headEnd/>
                  <a:tailEnd/>
                </a:ln>
              </p:spPr>
              <p:txBody>
                <a:bodyPr lIns="107287" tIns="53643" rIns="107287" bIns="53643" anchor="ctr"/>
                <a:lstStyle/>
                <a:p>
                  <a:endParaRPr lang="ko-KR" altLang="en-US" sz="1900" dirty="0"/>
                </a:p>
              </p:txBody>
            </p:sp>
            <p:sp>
              <p:nvSpPr>
                <p:cNvPr id="94" name="직사각형 93"/>
                <p:cNvSpPr/>
                <p:nvPr/>
              </p:nvSpPr>
              <p:spPr>
                <a:xfrm>
                  <a:off x="5023361" y="1689825"/>
                  <a:ext cx="1312258" cy="466855"/>
                </a:xfrm>
                <a:prstGeom prst="rect">
                  <a:avLst/>
                </a:prstGeom>
                <a:noFill/>
                <a:ln w="9525"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07287" tIns="53643" rIns="107287" bIns="53643" rtlCol="0" anchor="ctr"/>
                <a:lstStyle/>
                <a:p>
                  <a:pPr algn="ctr"/>
                  <a:endParaRPr lang="ko-KR" altLang="en-US" sz="1900" dirty="0"/>
                </a:p>
              </p:txBody>
            </p:sp>
            <p:sp>
              <p:nvSpPr>
                <p:cNvPr id="95" name="직사각형 94"/>
                <p:cNvSpPr>
                  <a:spLocks noChangeArrowheads="1"/>
                </p:cNvSpPr>
                <p:nvPr/>
              </p:nvSpPr>
              <p:spPr bwMode="auto">
                <a:xfrm>
                  <a:off x="5631756" y="1691862"/>
                  <a:ext cx="101561" cy="473015"/>
                </a:xfrm>
                <a:prstGeom prst="rect">
                  <a:avLst/>
                </a:prstGeom>
                <a:solidFill>
                  <a:srgbClr val="FF0000">
                    <a:alpha val="50195"/>
                  </a:srgbClr>
                </a:solidFill>
                <a:ln w="12700" algn="ctr">
                  <a:noFill/>
                  <a:round/>
                  <a:headEnd/>
                  <a:tailEnd/>
                </a:ln>
              </p:spPr>
              <p:txBody>
                <a:bodyPr lIns="107287" tIns="53643" rIns="107287" bIns="53643" anchor="ctr"/>
                <a:lstStyle/>
                <a:p>
                  <a:endParaRPr lang="ko-KR" altLang="en-US" sz="1900" dirty="0"/>
                </a:p>
              </p:txBody>
            </p:sp>
            <p:sp>
              <p:nvSpPr>
                <p:cNvPr id="96" name="직사각형 26"/>
                <p:cNvSpPr>
                  <a:spLocks noChangeArrowheads="1"/>
                </p:cNvSpPr>
                <p:nvPr/>
              </p:nvSpPr>
              <p:spPr bwMode="auto">
                <a:xfrm>
                  <a:off x="6151668" y="1689901"/>
                  <a:ext cx="93303" cy="458385"/>
                </a:xfrm>
                <a:prstGeom prst="rect">
                  <a:avLst/>
                </a:prstGeom>
                <a:solidFill>
                  <a:schemeClr val="bg1">
                    <a:lumMod val="50000"/>
                    <a:alpha val="50195"/>
                  </a:schemeClr>
                </a:solidFill>
                <a:ln w="12700" algn="ctr">
                  <a:noFill/>
                  <a:round/>
                  <a:headEnd/>
                  <a:tailEnd/>
                </a:ln>
              </p:spPr>
              <p:txBody>
                <a:bodyPr lIns="107287" tIns="53643" rIns="107287" bIns="53643" anchor="ctr"/>
                <a:lstStyle/>
                <a:p>
                  <a:endParaRPr lang="ko-KR" altLang="en-US" sz="1900" dirty="0"/>
                </a:p>
              </p:txBody>
            </p:sp>
            <p:sp>
              <p:nvSpPr>
                <p:cNvPr id="97" name="직사각형 26"/>
                <p:cNvSpPr>
                  <a:spLocks noChangeArrowheads="1"/>
                </p:cNvSpPr>
                <p:nvPr/>
              </p:nvSpPr>
              <p:spPr bwMode="auto">
                <a:xfrm>
                  <a:off x="6426264" y="1687683"/>
                  <a:ext cx="89952" cy="460603"/>
                </a:xfrm>
                <a:prstGeom prst="rect">
                  <a:avLst/>
                </a:prstGeom>
                <a:solidFill>
                  <a:schemeClr val="bg1">
                    <a:lumMod val="50000"/>
                    <a:alpha val="50195"/>
                  </a:schemeClr>
                </a:solidFill>
                <a:ln w="12700" algn="ctr">
                  <a:noFill/>
                  <a:round/>
                  <a:headEnd/>
                  <a:tailEnd/>
                </a:ln>
              </p:spPr>
              <p:txBody>
                <a:bodyPr lIns="107287" tIns="53643" rIns="107287" bIns="53643" anchor="ctr"/>
                <a:lstStyle/>
                <a:p>
                  <a:endParaRPr lang="ko-KR" altLang="en-US" sz="1900" dirty="0"/>
                </a:p>
              </p:txBody>
            </p:sp>
            <p:sp>
              <p:nvSpPr>
                <p:cNvPr id="98" name="직사각형 97"/>
                <p:cNvSpPr>
                  <a:spLocks noChangeArrowheads="1"/>
                </p:cNvSpPr>
                <p:nvPr/>
              </p:nvSpPr>
              <p:spPr bwMode="auto">
                <a:xfrm>
                  <a:off x="6198320" y="1689901"/>
                  <a:ext cx="274596" cy="466779"/>
                </a:xfrm>
                <a:prstGeom prst="rect">
                  <a:avLst/>
                </a:prstGeom>
                <a:noFill/>
                <a:ln w="19050" algn="ctr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 lIns="107287" tIns="53643" rIns="107287" bIns="53643" anchor="ctr"/>
                <a:lstStyle/>
                <a:p>
                  <a:endParaRPr lang="ko-KR" altLang="en-US" sz="1900" dirty="0"/>
                </a:p>
              </p:txBody>
            </p:sp>
            <p:sp>
              <p:nvSpPr>
                <p:cNvPr id="99" name="직사각형 26"/>
                <p:cNvSpPr>
                  <a:spLocks noChangeArrowheads="1"/>
                </p:cNvSpPr>
                <p:nvPr/>
              </p:nvSpPr>
              <p:spPr bwMode="auto">
                <a:xfrm>
                  <a:off x="4839410" y="1692119"/>
                  <a:ext cx="93303" cy="458385"/>
                </a:xfrm>
                <a:prstGeom prst="rect">
                  <a:avLst/>
                </a:prstGeom>
                <a:solidFill>
                  <a:schemeClr val="bg1">
                    <a:lumMod val="50000"/>
                    <a:alpha val="50195"/>
                  </a:schemeClr>
                </a:solidFill>
                <a:ln w="12700" algn="ctr">
                  <a:noFill/>
                  <a:round/>
                  <a:headEnd/>
                  <a:tailEnd/>
                </a:ln>
              </p:spPr>
              <p:txBody>
                <a:bodyPr lIns="107287" tIns="53643" rIns="107287" bIns="53643" anchor="ctr"/>
                <a:lstStyle/>
                <a:p>
                  <a:endParaRPr lang="ko-KR" altLang="en-US" sz="1900" dirty="0"/>
                </a:p>
              </p:txBody>
            </p:sp>
            <p:sp>
              <p:nvSpPr>
                <p:cNvPr id="100" name="직사각형 26"/>
                <p:cNvSpPr>
                  <a:spLocks noChangeArrowheads="1"/>
                </p:cNvSpPr>
                <p:nvPr/>
              </p:nvSpPr>
              <p:spPr bwMode="auto">
                <a:xfrm>
                  <a:off x="5114006" y="1689901"/>
                  <a:ext cx="89952" cy="460603"/>
                </a:xfrm>
                <a:prstGeom prst="rect">
                  <a:avLst/>
                </a:prstGeom>
                <a:solidFill>
                  <a:schemeClr val="bg1">
                    <a:lumMod val="50000"/>
                    <a:alpha val="50195"/>
                  </a:schemeClr>
                </a:solidFill>
                <a:ln w="12700" algn="ctr">
                  <a:noFill/>
                  <a:round/>
                  <a:headEnd/>
                  <a:tailEnd/>
                </a:ln>
              </p:spPr>
              <p:txBody>
                <a:bodyPr lIns="107287" tIns="53643" rIns="107287" bIns="53643" anchor="ctr"/>
                <a:lstStyle/>
                <a:p>
                  <a:endParaRPr lang="ko-KR" altLang="en-US" sz="1900" dirty="0"/>
                </a:p>
              </p:txBody>
            </p:sp>
            <p:sp>
              <p:nvSpPr>
                <p:cNvPr id="101" name="직사각형 100"/>
                <p:cNvSpPr>
                  <a:spLocks noChangeArrowheads="1"/>
                </p:cNvSpPr>
                <p:nvPr/>
              </p:nvSpPr>
              <p:spPr bwMode="auto">
                <a:xfrm>
                  <a:off x="4886062" y="1692119"/>
                  <a:ext cx="274596" cy="466779"/>
                </a:xfrm>
                <a:prstGeom prst="rect">
                  <a:avLst/>
                </a:prstGeom>
                <a:noFill/>
                <a:ln w="19050" algn="ctr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 lIns="107287" tIns="53643" rIns="107287" bIns="53643" anchor="ctr"/>
                <a:lstStyle/>
                <a:p>
                  <a:endParaRPr lang="ko-KR" altLang="en-US" sz="1900" dirty="0"/>
                </a:p>
              </p:txBody>
            </p:sp>
          </p:grpSp>
        </p:grpSp>
        <p:cxnSp>
          <p:nvCxnSpPr>
            <p:cNvPr id="102" name="직선 연결선 101"/>
            <p:cNvCxnSpPr>
              <a:stCxn id="95" idx="0"/>
            </p:cNvCxnSpPr>
            <p:nvPr/>
          </p:nvCxnSpPr>
          <p:spPr>
            <a:xfrm flipH="1">
              <a:off x="6468005" y="1412562"/>
              <a:ext cx="2436" cy="58829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직선 연결선 102"/>
            <p:cNvCxnSpPr/>
            <p:nvPr/>
          </p:nvCxnSpPr>
          <p:spPr>
            <a:xfrm>
              <a:off x="6376343" y="997229"/>
              <a:ext cx="865" cy="1003623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직선 화살표 연결선 142"/>
            <p:cNvCxnSpPr/>
            <p:nvPr/>
          </p:nvCxnSpPr>
          <p:spPr>
            <a:xfrm flipH="1">
              <a:off x="6468004" y="1937041"/>
              <a:ext cx="14278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직선 화살표 연결선 143"/>
            <p:cNvCxnSpPr/>
            <p:nvPr/>
          </p:nvCxnSpPr>
          <p:spPr>
            <a:xfrm>
              <a:off x="6237556" y="1937041"/>
              <a:ext cx="13965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TextBox 144"/>
            <p:cNvSpPr txBox="1"/>
            <p:nvPr/>
          </p:nvSpPr>
          <p:spPr>
            <a:xfrm>
              <a:off x="6573474" y="1848402"/>
              <a:ext cx="676488" cy="170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700" dirty="0" smtClean="0"/>
                <a:t>PC misalign</a:t>
              </a:r>
              <a:endParaRPr lang="ko-KR" altLang="en-US" sz="700" dirty="0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900589"/>
            <a:ext cx="4248471" cy="1891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51" name="개체 1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4037002"/>
              </p:ext>
            </p:extLst>
          </p:nvPr>
        </p:nvGraphicFramePr>
        <p:xfrm>
          <a:off x="251520" y="2900589"/>
          <a:ext cx="4320480" cy="204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비트맵 이미지" r:id="rId4" imgW="6620799" imgH="4057143" progId="Paint.Picture">
                  <p:embed/>
                </p:oleObj>
              </mc:Choice>
              <mc:Fallback>
                <p:oleObj name="비트맵 이미지" r:id="rId4" imgW="6620799" imgH="4057143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2900589"/>
                        <a:ext cx="4320480" cy="20474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03157010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차트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0081259"/>
              </p:ext>
            </p:extLst>
          </p:nvPr>
        </p:nvGraphicFramePr>
        <p:xfrm>
          <a:off x="3203848" y="2653050"/>
          <a:ext cx="2664296" cy="18634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4" name="차트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2750274"/>
              </p:ext>
            </p:extLst>
          </p:nvPr>
        </p:nvGraphicFramePr>
        <p:xfrm>
          <a:off x="179512" y="2681746"/>
          <a:ext cx="2736304" cy="17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3" name="차트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5548360"/>
              </p:ext>
            </p:extLst>
          </p:nvPr>
        </p:nvGraphicFramePr>
        <p:xfrm>
          <a:off x="3348144" y="555718"/>
          <a:ext cx="2520000" cy="17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2" name="차트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162995"/>
              </p:ext>
            </p:extLst>
          </p:nvPr>
        </p:nvGraphicFramePr>
        <p:xfrm>
          <a:off x="196560" y="661746"/>
          <a:ext cx="2719256" cy="17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Results: Library-level Comparison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6773AC-BB69-4DA1-BD5B-CB8B28EF4F5D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228371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Calibri" panose="020F0502020204030204" pitchFamily="34" charset="0"/>
              </a:rPr>
              <a:t>Max Frequency Comparison</a:t>
            </a:r>
            <a:r>
              <a:rPr lang="en-US" altLang="ko-KR" sz="900" dirty="0" smtClean="0">
                <a:latin typeface="Calibri" panose="020F0502020204030204" pitchFamily="34" charset="0"/>
              </a:rPr>
              <a:t>; </a:t>
            </a:r>
            <a:r>
              <a:rPr lang="en-US" altLang="ko-KR" sz="900" i="1" dirty="0" smtClean="0">
                <a:latin typeface="Calibri" panose="020F0502020204030204" pitchFamily="34" charset="0"/>
              </a:rPr>
              <a:t>x</a:t>
            </a:r>
            <a:r>
              <a:rPr lang="en-US" altLang="ko-KR" sz="900" dirty="0" smtClean="0">
                <a:latin typeface="Calibri" panose="020F0502020204030204" pitchFamily="34" charset="0"/>
              </a:rPr>
              <a:t>-axis: target frequency, </a:t>
            </a:r>
            <a:r>
              <a:rPr lang="en-US" altLang="ko-KR" sz="900" i="1" dirty="0" smtClean="0">
                <a:latin typeface="Calibri" panose="020F0502020204030204" pitchFamily="34" charset="0"/>
              </a:rPr>
              <a:t>y</a:t>
            </a:r>
            <a:r>
              <a:rPr lang="en-US" altLang="ko-KR" sz="900" dirty="0" smtClean="0">
                <a:latin typeface="Calibri" panose="020F0502020204030204" pitchFamily="34" charset="0"/>
              </a:rPr>
              <a:t>-axis: max frequency gain.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47864" y="2283718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Calibri" panose="020F0502020204030204" pitchFamily="34" charset="0"/>
              </a:rPr>
              <a:t>TNS Comparison</a:t>
            </a:r>
            <a:r>
              <a:rPr lang="en-US" altLang="ko-KR" sz="900" dirty="0">
                <a:latin typeface="Calibri" panose="020F0502020204030204" pitchFamily="34" charset="0"/>
              </a:rPr>
              <a:t>; </a:t>
            </a:r>
            <a:r>
              <a:rPr lang="en-US" altLang="ko-KR" sz="900" i="1" dirty="0" smtClean="0">
                <a:latin typeface="Calibri" panose="020F0502020204030204" pitchFamily="34" charset="0"/>
              </a:rPr>
              <a:t>x</a:t>
            </a:r>
            <a:r>
              <a:rPr lang="en-US" altLang="ko-KR" sz="900" dirty="0" smtClean="0">
                <a:latin typeface="Calibri" panose="020F0502020204030204" pitchFamily="34" charset="0"/>
              </a:rPr>
              <a:t>-axis</a:t>
            </a:r>
            <a:r>
              <a:rPr lang="en-US" altLang="ko-KR" sz="900" dirty="0">
                <a:latin typeface="Calibri" panose="020F0502020204030204" pitchFamily="34" charset="0"/>
              </a:rPr>
              <a:t>: target frequency, </a:t>
            </a:r>
            <a:r>
              <a:rPr lang="en-US" altLang="ko-KR" sz="900" dirty="0" smtClean="0">
                <a:latin typeface="Calibri" panose="020F0502020204030204" pitchFamily="34" charset="0"/>
              </a:rPr>
              <a:t>y-axis: total negative slack gap.  </a:t>
            </a:r>
            <a:endParaRPr lang="ko-KR" altLang="en-US" sz="900" dirty="0">
              <a:latin typeface="Calibri" panose="020F0502020204030204" pitchFamily="34" charset="0"/>
            </a:endParaRPr>
          </a:p>
        </p:txBody>
      </p:sp>
      <p:graphicFrame>
        <p:nvGraphicFramePr>
          <p:cNvPr id="11" name="차트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9254557"/>
              </p:ext>
            </p:extLst>
          </p:nvPr>
        </p:nvGraphicFramePr>
        <p:xfrm>
          <a:off x="6228464" y="711633"/>
          <a:ext cx="2520000" cy="17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300192" y="228371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Calibri" panose="020F0502020204030204" pitchFamily="34" charset="0"/>
              </a:rPr>
              <a:t>Utilization Comparison</a:t>
            </a:r>
            <a:r>
              <a:rPr lang="en-US" altLang="ko-KR" sz="900" dirty="0" smtClean="0">
                <a:latin typeface="Calibri" panose="020F0502020204030204" pitchFamily="34" charset="0"/>
              </a:rPr>
              <a:t>; </a:t>
            </a:r>
            <a:r>
              <a:rPr lang="en-US" altLang="ko-KR" sz="900" i="1" dirty="0">
                <a:latin typeface="Calibri" panose="020F0502020204030204" pitchFamily="34" charset="0"/>
              </a:rPr>
              <a:t>x</a:t>
            </a:r>
            <a:r>
              <a:rPr lang="en-US" altLang="ko-KR" sz="900" dirty="0">
                <a:latin typeface="Calibri" panose="020F0502020204030204" pitchFamily="34" charset="0"/>
              </a:rPr>
              <a:t>-axis: target frequency, </a:t>
            </a:r>
            <a:r>
              <a:rPr lang="en-US" altLang="ko-KR" sz="900" dirty="0" smtClean="0">
                <a:latin typeface="Calibri" panose="020F0502020204030204" pitchFamily="34" charset="0"/>
              </a:rPr>
              <a:t>y-axis: utilization (%).; red-line: mixed, blue-line: </a:t>
            </a:r>
            <a:r>
              <a:rPr lang="en-US" altLang="ko-KR" sz="900" dirty="0" err="1" smtClean="0">
                <a:latin typeface="Calibri" panose="020F0502020204030204" pitchFamily="34" charset="0"/>
              </a:rPr>
              <a:t>sdb</a:t>
            </a:r>
            <a:endParaRPr lang="ko-KR" altLang="en-US" sz="900" dirty="0">
              <a:latin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3528" y="437195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Calibri" panose="020F0502020204030204" pitchFamily="34" charset="0"/>
              </a:rPr>
              <a:t>Leakage Comparison</a:t>
            </a:r>
            <a:r>
              <a:rPr lang="en-US" altLang="ko-KR" sz="900" dirty="0">
                <a:latin typeface="Calibri" panose="020F0502020204030204" pitchFamily="34" charset="0"/>
              </a:rPr>
              <a:t>; </a:t>
            </a:r>
            <a:r>
              <a:rPr lang="en-US" altLang="ko-KR" sz="900" i="1" dirty="0">
                <a:latin typeface="Calibri" panose="020F0502020204030204" pitchFamily="34" charset="0"/>
              </a:rPr>
              <a:t>x</a:t>
            </a:r>
            <a:r>
              <a:rPr lang="en-US" altLang="ko-KR" sz="900" dirty="0">
                <a:latin typeface="Calibri" panose="020F0502020204030204" pitchFamily="34" charset="0"/>
              </a:rPr>
              <a:t>-axis: target frequency, </a:t>
            </a:r>
            <a:r>
              <a:rPr lang="en-US" altLang="ko-KR" sz="900" i="1" dirty="0">
                <a:latin typeface="Calibri" panose="020F0502020204030204" pitchFamily="34" charset="0"/>
              </a:rPr>
              <a:t>y</a:t>
            </a:r>
            <a:r>
              <a:rPr lang="en-US" altLang="ko-KR" sz="900" dirty="0">
                <a:latin typeface="Calibri" panose="020F0502020204030204" pitchFamily="34" charset="0"/>
              </a:rPr>
              <a:t>-axis: </a:t>
            </a:r>
            <a:r>
              <a:rPr lang="en-US" altLang="ko-KR" sz="900" dirty="0" smtClean="0">
                <a:latin typeface="Calibri" panose="020F0502020204030204" pitchFamily="34" charset="0"/>
              </a:rPr>
              <a:t>leakage current saving.</a:t>
            </a:r>
            <a:endParaRPr lang="en-US" altLang="ko-KR" sz="900" dirty="0">
              <a:latin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00192" y="4371950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Calibri" panose="020F0502020204030204" pitchFamily="34" charset="0"/>
              </a:rPr>
              <a:t>DRC Comparison</a:t>
            </a:r>
            <a:r>
              <a:rPr lang="en-US" altLang="ko-KR" sz="900" dirty="0" smtClean="0">
                <a:latin typeface="Calibri" panose="020F0502020204030204" pitchFamily="34" charset="0"/>
              </a:rPr>
              <a:t>; </a:t>
            </a:r>
            <a:r>
              <a:rPr lang="en-US" altLang="ko-KR" sz="900" i="1" dirty="0">
                <a:latin typeface="Calibri" panose="020F0502020204030204" pitchFamily="34" charset="0"/>
              </a:rPr>
              <a:t>x</a:t>
            </a:r>
            <a:r>
              <a:rPr lang="en-US" altLang="ko-KR" sz="900" dirty="0">
                <a:latin typeface="Calibri" panose="020F0502020204030204" pitchFamily="34" charset="0"/>
              </a:rPr>
              <a:t>-axis: target frequency, </a:t>
            </a:r>
            <a:r>
              <a:rPr lang="en-US" altLang="ko-KR" sz="900" i="1" dirty="0">
                <a:latin typeface="Calibri" panose="020F0502020204030204" pitchFamily="34" charset="0"/>
              </a:rPr>
              <a:t>y</a:t>
            </a:r>
            <a:r>
              <a:rPr lang="en-US" altLang="ko-KR" sz="900" dirty="0">
                <a:latin typeface="Calibri" panose="020F0502020204030204" pitchFamily="34" charset="0"/>
              </a:rPr>
              <a:t>-axis: </a:t>
            </a:r>
            <a:r>
              <a:rPr lang="en-US" altLang="ko-KR" sz="900" dirty="0" smtClean="0">
                <a:latin typeface="Calibri" panose="020F0502020204030204" pitchFamily="34" charset="0"/>
              </a:rPr>
              <a:t># of DRCs; red-line: mixed, blue-line: </a:t>
            </a:r>
            <a:r>
              <a:rPr lang="en-US" altLang="ko-KR" sz="900" dirty="0" err="1" smtClean="0">
                <a:latin typeface="Calibri" panose="020F0502020204030204" pitchFamily="34" charset="0"/>
              </a:rPr>
              <a:t>sdb</a:t>
            </a:r>
            <a:endParaRPr lang="ko-KR" altLang="en-US" sz="900" dirty="0">
              <a:latin typeface="Calibri" panose="020F0502020204030204" pitchFamily="34" charset="0"/>
            </a:endParaRPr>
          </a:p>
        </p:txBody>
      </p:sp>
      <p:graphicFrame>
        <p:nvGraphicFramePr>
          <p:cNvPr id="18" name="차트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8026195"/>
              </p:ext>
            </p:extLst>
          </p:nvPr>
        </p:nvGraphicFramePr>
        <p:xfrm>
          <a:off x="6156176" y="2715958"/>
          <a:ext cx="2592288" cy="17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347864" y="437195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Calibri" panose="020F0502020204030204" pitchFamily="34" charset="0"/>
              </a:rPr>
              <a:t>Total Power Comparison</a:t>
            </a:r>
            <a:r>
              <a:rPr lang="en-US" altLang="ko-KR" sz="900" dirty="0">
                <a:latin typeface="Calibri" panose="020F0502020204030204" pitchFamily="34" charset="0"/>
              </a:rPr>
              <a:t>; </a:t>
            </a:r>
            <a:r>
              <a:rPr lang="en-US" altLang="ko-KR" sz="900" i="1" dirty="0">
                <a:latin typeface="Calibri" panose="020F0502020204030204" pitchFamily="34" charset="0"/>
              </a:rPr>
              <a:t>x</a:t>
            </a:r>
            <a:r>
              <a:rPr lang="en-US" altLang="ko-KR" sz="900" dirty="0">
                <a:latin typeface="Calibri" panose="020F0502020204030204" pitchFamily="34" charset="0"/>
              </a:rPr>
              <a:t>-axis: target frequency, </a:t>
            </a:r>
            <a:r>
              <a:rPr lang="en-US" altLang="ko-KR" sz="900" i="1" dirty="0">
                <a:latin typeface="Calibri" panose="020F0502020204030204" pitchFamily="34" charset="0"/>
              </a:rPr>
              <a:t>y</a:t>
            </a:r>
            <a:r>
              <a:rPr lang="en-US" altLang="ko-KR" sz="900" dirty="0">
                <a:latin typeface="Calibri" panose="020F0502020204030204" pitchFamily="34" charset="0"/>
              </a:rPr>
              <a:t>-axis: </a:t>
            </a:r>
            <a:r>
              <a:rPr lang="en-US" altLang="ko-KR" sz="900" dirty="0" smtClean="0">
                <a:latin typeface="Calibri" panose="020F0502020204030204" pitchFamily="34" charset="0"/>
              </a:rPr>
              <a:t>power saving (Internal, switching, leakage).</a:t>
            </a:r>
            <a:endParaRPr lang="en-US" altLang="ko-KR" sz="900" dirty="0">
              <a:latin typeface="Calibri" panose="020F0502020204030204" pitchFamily="34" charset="0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755576" y="1453738"/>
            <a:ext cx="1944216" cy="253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ko-KR" sz="1050" b="1" dirty="0" smtClean="0">
                <a:latin typeface="Calibri" panose="020F0502020204030204" pitchFamily="34" charset="0"/>
              </a:rPr>
              <a:t>13.6% </a:t>
            </a:r>
            <a:r>
              <a:rPr lang="en-US" altLang="ko-KR" sz="1050" b="1" dirty="0">
                <a:latin typeface="Calibri" panose="020F0502020204030204" pitchFamily="34" charset="0"/>
              </a:rPr>
              <a:t>max freq. gain at </a:t>
            </a:r>
            <a:r>
              <a:rPr lang="en-US" altLang="ko-KR" sz="1050" b="1" dirty="0" smtClean="0">
                <a:latin typeface="Calibri" panose="020F0502020204030204" pitchFamily="34" charset="0"/>
              </a:rPr>
              <a:t>Freq</a:t>
            </a:r>
            <a:r>
              <a:rPr lang="en-US" altLang="ko-KR" sz="1050" b="1" dirty="0">
                <a:latin typeface="Calibri" panose="020F0502020204030204" pitchFamily="34" charset="0"/>
              </a:rPr>
              <a:t>. 2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707904" y="1491630"/>
            <a:ext cx="1944216" cy="253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050" b="1" dirty="0" smtClean="0">
                <a:latin typeface="Calibri" panose="020F0502020204030204" pitchFamily="34" charset="0"/>
              </a:rPr>
              <a:t>TNS gap increased gradually</a:t>
            </a:r>
            <a:endParaRPr lang="en-US" altLang="ko-KR" sz="1050" b="1" dirty="0">
              <a:latin typeface="Calibri" panose="020F0502020204030204" pitchFamily="34" charset="0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6588224" y="1525746"/>
            <a:ext cx="1944216" cy="253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050" b="1" dirty="0" err="1" smtClean="0">
                <a:latin typeface="Calibri" panose="020F0502020204030204" pitchFamily="34" charset="0"/>
              </a:rPr>
              <a:t>Util</a:t>
            </a:r>
            <a:r>
              <a:rPr lang="en-US" altLang="ko-KR" sz="1050" b="1" baseline="-25000" dirty="0" err="1" smtClean="0">
                <a:latin typeface="Calibri" panose="020F0502020204030204" pitchFamily="34" charset="0"/>
              </a:rPr>
              <a:t>Mixed</a:t>
            </a:r>
            <a:r>
              <a:rPr lang="en-US" altLang="ko-KR" sz="1050" b="1" dirty="0" smtClean="0">
                <a:latin typeface="Calibri" panose="020F0502020204030204" pitchFamily="34" charset="0"/>
              </a:rPr>
              <a:t> &lt; </a:t>
            </a:r>
            <a:r>
              <a:rPr lang="en-US" altLang="ko-KR" sz="1050" b="1" dirty="0" err="1" smtClean="0">
                <a:latin typeface="Calibri" panose="020F0502020204030204" pitchFamily="34" charset="0"/>
              </a:rPr>
              <a:t>Util</a:t>
            </a:r>
            <a:r>
              <a:rPr lang="en-US" altLang="ko-KR" sz="1050" b="1" baseline="-25000" dirty="0" err="1" smtClean="0">
                <a:latin typeface="Calibri" panose="020F0502020204030204" pitchFamily="34" charset="0"/>
              </a:rPr>
              <a:t>SDB</a:t>
            </a:r>
            <a:endParaRPr lang="en-US" altLang="ko-KR" sz="1050" b="1" baseline="-25000" dirty="0">
              <a:latin typeface="Calibri" panose="020F0502020204030204" pitchFamily="34" charset="0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737204" y="3397954"/>
            <a:ext cx="1944216" cy="253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050" b="1" dirty="0" err="1" smtClean="0">
                <a:latin typeface="Calibri" panose="020F0502020204030204" pitchFamily="34" charset="0"/>
              </a:rPr>
              <a:t>LKG</a:t>
            </a:r>
            <a:r>
              <a:rPr lang="en-US" altLang="ko-KR" sz="1050" b="1" baseline="-25000" dirty="0" err="1" smtClean="0">
                <a:latin typeface="Calibri" panose="020F0502020204030204" pitchFamily="34" charset="0"/>
              </a:rPr>
              <a:t>Mixed</a:t>
            </a:r>
            <a:r>
              <a:rPr lang="en-US" altLang="ko-KR" sz="1050" b="1" dirty="0" smtClean="0">
                <a:latin typeface="Calibri" panose="020F0502020204030204" pitchFamily="34" charset="0"/>
              </a:rPr>
              <a:t> &lt; LKG</a:t>
            </a:r>
            <a:r>
              <a:rPr lang="en-US" altLang="ko-KR" sz="1050" b="1" baseline="-25000" dirty="0" smtClean="0">
                <a:latin typeface="Calibri" panose="020F0502020204030204" pitchFamily="34" charset="0"/>
              </a:rPr>
              <a:t>SDB</a:t>
            </a:r>
            <a:endParaRPr lang="en-US" altLang="ko-KR" sz="1050" b="1" baseline="-25000" dirty="0">
              <a:latin typeface="Calibri" panose="020F0502020204030204" pitchFamily="34" charset="0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3753802" y="3418788"/>
            <a:ext cx="1944216" cy="253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050" b="1" dirty="0" err="1" smtClean="0">
                <a:latin typeface="Calibri" panose="020F0502020204030204" pitchFamily="34" charset="0"/>
              </a:rPr>
              <a:t>PWR</a:t>
            </a:r>
            <a:r>
              <a:rPr lang="en-US" altLang="ko-KR" sz="1050" b="1" baseline="-25000" dirty="0" err="1" smtClean="0">
                <a:latin typeface="Calibri" panose="020F0502020204030204" pitchFamily="34" charset="0"/>
              </a:rPr>
              <a:t>Mixed</a:t>
            </a:r>
            <a:r>
              <a:rPr lang="en-US" altLang="ko-KR" sz="1050" b="1" dirty="0" smtClean="0">
                <a:latin typeface="Calibri" panose="020F0502020204030204" pitchFamily="34" charset="0"/>
              </a:rPr>
              <a:t> &lt; PWR</a:t>
            </a:r>
            <a:r>
              <a:rPr lang="en-US" altLang="ko-KR" sz="1050" b="1" baseline="-25000" dirty="0" smtClean="0">
                <a:latin typeface="Calibri" panose="020F0502020204030204" pitchFamily="34" charset="0"/>
              </a:rPr>
              <a:t>SDB</a:t>
            </a:r>
            <a:endParaRPr lang="en-US" altLang="ko-KR" sz="1050" b="1" baseline="-25000" dirty="0">
              <a:latin typeface="Calibri" panose="020F0502020204030204" pitchFamily="34" charset="0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6588224" y="3418788"/>
            <a:ext cx="1944216" cy="253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1050" b="1" dirty="0" smtClean="0">
                <a:latin typeface="Calibri" panose="020F0502020204030204" pitchFamily="34" charset="0"/>
              </a:rPr>
              <a:t>Same-level of DRCs</a:t>
            </a:r>
            <a:endParaRPr lang="en-US" altLang="ko-KR" sz="1050" b="1" baseline="-25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132334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1600" dirty="0"/>
              <a:t>Several types of </a:t>
            </a:r>
            <a:r>
              <a:rPr lang="en-US" altLang="ko-KR" sz="1600" dirty="0" smtClean="0"/>
              <a:t>cells having different diffusion </a:t>
            </a:r>
            <a:r>
              <a:rPr lang="en-US" altLang="ko-KR" sz="1600" dirty="0"/>
              <a:t>breaks have been enabled to support different application</a:t>
            </a:r>
            <a:endParaRPr lang="en-US" altLang="ko-KR" sz="1600" dirty="0" smtClean="0"/>
          </a:p>
          <a:p>
            <a:r>
              <a:rPr lang="en-US" altLang="ko-KR" sz="1600" dirty="0"/>
              <a:t>We developed a comprehensive method for </a:t>
            </a:r>
            <a:r>
              <a:rPr lang="en-US" altLang="ko-KR" sz="1600" dirty="0" smtClean="0"/>
              <a:t>achieving </a:t>
            </a:r>
            <a:r>
              <a:rPr lang="en-US" altLang="ko-KR" sz="1600" dirty="0"/>
              <a:t>the same-level of performance with </a:t>
            </a:r>
            <a:r>
              <a:rPr lang="en-US" altLang="ko-KR" sz="1600" dirty="0" smtClean="0"/>
              <a:t>MDB/DDB </a:t>
            </a:r>
            <a:r>
              <a:rPr lang="en-US" altLang="ko-KR" sz="1600" dirty="0"/>
              <a:t>only design whereas less power and less area </a:t>
            </a:r>
            <a:r>
              <a:rPr lang="en-US" altLang="ko-KR" sz="1600" dirty="0" smtClean="0"/>
              <a:t>cost</a:t>
            </a:r>
          </a:p>
          <a:p>
            <a:pPr lvl="1"/>
            <a:r>
              <a:rPr lang="en-US" altLang="ko-KR" sz="1400" dirty="0" smtClean="0"/>
              <a:t>Cell usage guide</a:t>
            </a:r>
          </a:p>
          <a:p>
            <a:pPr lvl="1"/>
            <a:r>
              <a:rPr lang="en-US" altLang="ko-KR" sz="1400" dirty="0" smtClean="0"/>
              <a:t>Mixed cell placement methodology</a:t>
            </a:r>
          </a:p>
          <a:p>
            <a:pPr lvl="1"/>
            <a:r>
              <a:rPr lang="en-US" altLang="ko-KR" sz="1400" dirty="0" smtClean="0"/>
              <a:t>Filler cell development and insertion flow</a:t>
            </a:r>
          </a:p>
          <a:p>
            <a:pPr lvl="1"/>
            <a:r>
              <a:rPr lang="en-US" altLang="ko-KR" sz="1400" dirty="0" smtClean="0"/>
              <a:t>ECO flow</a:t>
            </a:r>
            <a:endParaRPr lang="en-US" altLang="ko-KR" sz="1400" dirty="0"/>
          </a:p>
          <a:p>
            <a:r>
              <a:rPr lang="en-US" altLang="ko-KR" sz="1600" dirty="0" smtClean="0"/>
              <a:t>The </a:t>
            </a:r>
            <a:r>
              <a:rPr lang="en-US" altLang="ko-KR" sz="1600" dirty="0"/>
              <a:t>results show </a:t>
            </a:r>
            <a:r>
              <a:rPr lang="en-US" altLang="ko-KR" sz="1600" dirty="0" smtClean="0"/>
              <a:t>the mixed cell implementation leads to improvements in timing, power, while maintaining the same-level of DRCs</a:t>
            </a:r>
          </a:p>
          <a:p>
            <a:pPr marL="231423" lvl="1" indent="0">
              <a:buNone/>
            </a:pPr>
            <a:r>
              <a:rPr lang="en-US" altLang="ko-KR" sz="1400" dirty="0" smtClean="0"/>
              <a:t> 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6773AC-BB69-4DA1-BD5B-CB8B28EF4F5D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279311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7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38321</TotalTime>
  <Words>694</Words>
  <Application>Microsoft Office PowerPoint</Application>
  <PresentationFormat>화면 슬라이드 쇼(16:9)</PresentationFormat>
  <Paragraphs>186</Paragraphs>
  <Slides>7</Slides>
  <Notes>4</Notes>
  <HiddenSlides>0</HiddenSlides>
  <MMClips>0</MMClips>
  <ScaleCrop>false</ScaleCrop>
  <HeadingPairs>
    <vt:vector size="8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2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8" baseType="lpstr">
      <vt:lpstr>HY견고딕</vt:lpstr>
      <vt:lpstr>맑은 고딕</vt:lpstr>
      <vt:lpstr>바탕체</vt:lpstr>
      <vt:lpstr>Arial</vt:lpstr>
      <vt:lpstr>Calibri</vt:lpstr>
      <vt:lpstr>Monotype Corsiva</vt:lpstr>
      <vt:lpstr>Tahoma</vt:lpstr>
      <vt:lpstr>Wingdings</vt:lpstr>
      <vt:lpstr>5_Office 테마</vt:lpstr>
      <vt:lpstr>7_Office 테마</vt:lpstr>
      <vt:lpstr>비트맵 이미지</vt:lpstr>
      <vt:lpstr>PowerPoint 프레젠테이션</vt:lpstr>
      <vt:lpstr>Motivation</vt:lpstr>
      <vt:lpstr>Motivation</vt:lpstr>
      <vt:lpstr>Mixed Cell Implementation Methodology</vt:lpstr>
      <vt:lpstr>Smart Legalizer: Front-end DRC Handling</vt:lpstr>
      <vt:lpstr>Results: Library-level Comparison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Windows 사용자</dc:creator>
  <cp:lastModifiedBy>김재훈(전자전기공학과)</cp:lastModifiedBy>
  <cp:revision>2931</cp:revision>
  <cp:lastPrinted>2015-02-26T07:15:37Z</cp:lastPrinted>
  <dcterms:created xsi:type="dcterms:W3CDTF">2012-01-21T05:48:15Z</dcterms:created>
  <dcterms:modified xsi:type="dcterms:W3CDTF">2019-01-15T13:09:55Z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">
    <vt:lpwstr>NSCCustomProperty</vt:lpwstr>
  </property>
</Properties>
</file>